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97" r:id="rId3"/>
    <p:sldId id="257" r:id="rId4"/>
    <p:sldId id="277" r:id="rId5"/>
    <p:sldId id="278" r:id="rId6"/>
    <p:sldId id="279" r:id="rId7"/>
    <p:sldId id="280" r:id="rId8"/>
    <p:sldId id="281" r:id="rId9"/>
    <p:sldId id="298" r:id="rId10"/>
    <p:sldId id="299" r:id="rId11"/>
    <p:sldId id="282" r:id="rId12"/>
    <p:sldId id="283" r:id="rId13"/>
    <p:sldId id="284" r:id="rId14"/>
    <p:sldId id="285" r:id="rId15"/>
    <p:sldId id="288" r:id="rId16"/>
    <p:sldId id="289" r:id="rId17"/>
    <p:sldId id="290" r:id="rId18"/>
    <p:sldId id="291" r:id="rId19"/>
    <p:sldId id="292" r:id="rId20"/>
    <p:sldId id="294" r:id="rId21"/>
    <p:sldId id="296" r:id="rId22"/>
    <p:sldId id="295" r:id="rId23"/>
    <p:sldId id="276"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987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47" autoAdjust="0"/>
    <p:restoredTop sz="94660"/>
  </p:normalViewPr>
  <p:slideViewPr>
    <p:cSldViewPr snapToGrid="0" snapToObjects="1">
      <p:cViewPr varScale="1">
        <p:scale>
          <a:sx n="69" d="100"/>
          <a:sy n="69" d="100"/>
        </p:scale>
        <p:origin x="474"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FF3C86C-CEA2-7B4D-B603-9264C91AD852}" type="datetimeFigureOut">
              <a:rPr lang="en-US" smtClean="0"/>
              <a:t>12/28/2016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67529F-71AD-DE49-A9A2-236B7EDCAB23}" type="slidenum">
              <a:rPr lang="en-US" smtClean="0"/>
              <a:t>‹#›</a:t>
            </a:fld>
            <a:endParaRPr lang="en-US"/>
          </a:p>
        </p:txBody>
      </p:sp>
    </p:spTree>
    <p:extLst>
      <p:ext uri="{BB962C8B-B14F-4D97-AF65-F5344CB8AC3E}">
        <p14:creationId xmlns:p14="http://schemas.microsoft.com/office/powerpoint/2010/main" val="96629793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3</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12</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13</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14</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15</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16</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17</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18</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19</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20</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22</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4</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5</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6</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7</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8</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9</a:t>
            </a:fld>
            <a:endParaRPr lang="en-US"/>
          </a:p>
        </p:txBody>
      </p:sp>
    </p:spTree>
    <p:extLst>
      <p:ext uri="{BB962C8B-B14F-4D97-AF65-F5344CB8AC3E}">
        <p14:creationId xmlns:p14="http://schemas.microsoft.com/office/powerpoint/2010/main" val="1869456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10</a:t>
            </a:fld>
            <a:endParaRPr lang="en-US"/>
          </a:p>
        </p:txBody>
      </p:sp>
    </p:spTree>
    <p:extLst>
      <p:ext uri="{BB962C8B-B14F-4D97-AF65-F5344CB8AC3E}">
        <p14:creationId xmlns:p14="http://schemas.microsoft.com/office/powerpoint/2010/main" val="35787382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11</a:t>
            </a:fld>
            <a:endParaRPr lang="en-US"/>
          </a:p>
        </p:txBody>
      </p:sp>
    </p:spTree>
    <p:extLst>
      <p:ext uri="{BB962C8B-B14F-4D97-AF65-F5344CB8AC3E}">
        <p14:creationId xmlns:p14="http://schemas.microsoft.com/office/powerpoint/2010/main" val="73096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tr-TR"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Click to edit Master subtitle style</a:t>
            </a:r>
            <a:endParaRPr lang="en-US"/>
          </a:p>
        </p:txBody>
      </p:sp>
      <p:sp>
        <p:nvSpPr>
          <p:cNvPr id="4" name="Date Placeholder 3"/>
          <p:cNvSpPr>
            <a:spLocks noGrp="1"/>
          </p:cNvSpPr>
          <p:nvPr>
            <p:ph type="dt" sz="half" idx="10"/>
          </p:nvPr>
        </p:nvSpPr>
        <p:spPr/>
        <p:txBody>
          <a:bodyPr/>
          <a:lstStyle/>
          <a:p>
            <a:fld id="{C686A853-5D71-0C4B-BDDA-9F79421D47B4}" type="datetimeFigureOut">
              <a:rPr lang="en-US" smtClean="0"/>
              <a:t>12/28/2016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AB6069-DAE4-7648-847D-5EA1BEA6BCEE}" type="slidenum">
              <a:rPr lang="en-US" smtClean="0"/>
              <a:t>‹#›</a:t>
            </a:fld>
            <a:endParaRPr lang="en-US"/>
          </a:p>
        </p:txBody>
      </p:sp>
    </p:spTree>
    <p:extLst>
      <p:ext uri="{BB962C8B-B14F-4D97-AF65-F5344CB8AC3E}">
        <p14:creationId xmlns:p14="http://schemas.microsoft.com/office/powerpoint/2010/main" val="15163015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4" name="Date Placeholder 3"/>
          <p:cNvSpPr>
            <a:spLocks noGrp="1"/>
          </p:cNvSpPr>
          <p:nvPr>
            <p:ph type="dt" sz="half" idx="10"/>
          </p:nvPr>
        </p:nvSpPr>
        <p:spPr/>
        <p:txBody>
          <a:bodyPr/>
          <a:lstStyle/>
          <a:p>
            <a:fld id="{C686A853-5D71-0C4B-BDDA-9F79421D47B4}" type="datetimeFigureOut">
              <a:rPr lang="en-US" smtClean="0"/>
              <a:t>12/28/2016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AB6069-DAE4-7648-847D-5EA1BEA6BCEE}" type="slidenum">
              <a:rPr lang="en-US" smtClean="0"/>
              <a:t>‹#›</a:t>
            </a:fld>
            <a:endParaRPr lang="en-US"/>
          </a:p>
        </p:txBody>
      </p:sp>
    </p:spTree>
    <p:extLst>
      <p:ext uri="{BB962C8B-B14F-4D97-AF65-F5344CB8AC3E}">
        <p14:creationId xmlns:p14="http://schemas.microsoft.com/office/powerpoint/2010/main" val="668254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tr-TR"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4" name="Date Placeholder 3"/>
          <p:cNvSpPr>
            <a:spLocks noGrp="1"/>
          </p:cNvSpPr>
          <p:nvPr>
            <p:ph type="dt" sz="half" idx="10"/>
          </p:nvPr>
        </p:nvSpPr>
        <p:spPr/>
        <p:txBody>
          <a:bodyPr/>
          <a:lstStyle/>
          <a:p>
            <a:fld id="{C686A853-5D71-0C4B-BDDA-9F79421D47B4}" type="datetimeFigureOut">
              <a:rPr lang="en-US" smtClean="0"/>
              <a:t>12/28/2016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AB6069-DAE4-7648-847D-5EA1BEA6BCEE}" type="slidenum">
              <a:rPr lang="en-US" smtClean="0"/>
              <a:t>‹#›</a:t>
            </a:fld>
            <a:endParaRPr lang="en-US"/>
          </a:p>
        </p:txBody>
      </p:sp>
    </p:spTree>
    <p:extLst>
      <p:ext uri="{BB962C8B-B14F-4D97-AF65-F5344CB8AC3E}">
        <p14:creationId xmlns:p14="http://schemas.microsoft.com/office/powerpoint/2010/main" val="275737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Click to edit Master title style</a:t>
            </a:r>
            <a:endParaRPr lang="en-US"/>
          </a:p>
        </p:txBody>
      </p:sp>
      <p:sp>
        <p:nvSpPr>
          <p:cNvPr id="3" name="Content Placeholder 2"/>
          <p:cNvSpPr>
            <a:spLocks noGrp="1"/>
          </p:cNvSpPr>
          <p:nvPr>
            <p:ph idx="1"/>
          </p:nvPr>
        </p:nvSpPr>
        <p:spPr/>
        <p:txBody>
          <a:body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4" name="Date Placeholder 3"/>
          <p:cNvSpPr>
            <a:spLocks noGrp="1"/>
          </p:cNvSpPr>
          <p:nvPr>
            <p:ph type="dt" sz="half" idx="10"/>
          </p:nvPr>
        </p:nvSpPr>
        <p:spPr/>
        <p:txBody>
          <a:bodyPr/>
          <a:lstStyle/>
          <a:p>
            <a:fld id="{C686A853-5D71-0C4B-BDDA-9F79421D47B4}" type="datetimeFigureOut">
              <a:rPr lang="en-US" smtClean="0"/>
              <a:t>12/28/2016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AB6069-DAE4-7648-847D-5EA1BEA6BCEE}" type="slidenum">
              <a:rPr lang="en-US" smtClean="0"/>
              <a:t>‹#›</a:t>
            </a:fld>
            <a:endParaRPr lang="en-US"/>
          </a:p>
        </p:txBody>
      </p:sp>
    </p:spTree>
    <p:extLst>
      <p:ext uri="{BB962C8B-B14F-4D97-AF65-F5344CB8AC3E}">
        <p14:creationId xmlns:p14="http://schemas.microsoft.com/office/powerpoint/2010/main" val="2764495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tr-TR"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Click to edit Master text styles</a:t>
            </a:r>
          </a:p>
        </p:txBody>
      </p:sp>
      <p:sp>
        <p:nvSpPr>
          <p:cNvPr id="4" name="Date Placeholder 3"/>
          <p:cNvSpPr>
            <a:spLocks noGrp="1"/>
          </p:cNvSpPr>
          <p:nvPr>
            <p:ph type="dt" sz="half" idx="10"/>
          </p:nvPr>
        </p:nvSpPr>
        <p:spPr/>
        <p:txBody>
          <a:bodyPr/>
          <a:lstStyle/>
          <a:p>
            <a:fld id="{C686A853-5D71-0C4B-BDDA-9F79421D47B4}" type="datetimeFigureOut">
              <a:rPr lang="en-US" smtClean="0"/>
              <a:t>12/28/2016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AB6069-DAE4-7648-847D-5EA1BEA6BCEE}" type="slidenum">
              <a:rPr lang="en-US" smtClean="0"/>
              <a:t>‹#›</a:t>
            </a:fld>
            <a:endParaRPr lang="en-US"/>
          </a:p>
        </p:txBody>
      </p:sp>
    </p:spTree>
    <p:extLst>
      <p:ext uri="{BB962C8B-B14F-4D97-AF65-F5344CB8AC3E}">
        <p14:creationId xmlns:p14="http://schemas.microsoft.com/office/powerpoint/2010/main" val="441079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5" name="Date Placeholder 4"/>
          <p:cNvSpPr>
            <a:spLocks noGrp="1"/>
          </p:cNvSpPr>
          <p:nvPr>
            <p:ph type="dt" sz="half" idx="10"/>
          </p:nvPr>
        </p:nvSpPr>
        <p:spPr/>
        <p:txBody>
          <a:bodyPr/>
          <a:lstStyle/>
          <a:p>
            <a:fld id="{C686A853-5D71-0C4B-BDDA-9F79421D47B4}" type="datetimeFigureOut">
              <a:rPr lang="en-US" smtClean="0"/>
              <a:t>12/28/2016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AB6069-DAE4-7648-847D-5EA1BEA6BCEE}" type="slidenum">
              <a:rPr lang="en-US" smtClean="0"/>
              <a:t>‹#›</a:t>
            </a:fld>
            <a:endParaRPr lang="en-US"/>
          </a:p>
        </p:txBody>
      </p:sp>
    </p:spTree>
    <p:extLst>
      <p:ext uri="{BB962C8B-B14F-4D97-AF65-F5344CB8AC3E}">
        <p14:creationId xmlns:p14="http://schemas.microsoft.com/office/powerpoint/2010/main" val="578595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7" name="Date Placeholder 6"/>
          <p:cNvSpPr>
            <a:spLocks noGrp="1"/>
          </p:cNvSpPr>
          <p:nvPr>
            <p:ph type="dt" sz="half" idx="10"/>
          </p:nvPr>
        </p:nvSpPr>
        <p:spPr/>
        <p:txBody>
          <a:bodyPr/>
          <a:lstStyle/>
          <a:p>
            <a:fld id="{C686A853-5D71-0C4B-BDDA-9F79421D47B4}" type="datetimeFigureOut">
              <a:rPr lang="en-US" smtClean="0"/>
              <a:t>12/28/2016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AB6069-DAE4-7648-847D-5EA1BEA6BCEE}" type="slidenum">
              <a:rPr lang="en-US" smtClean="0"/>
              <a:t>‹#›</a:t>
            </a:fld>
            <a:endParaRPr lang="en-US"/>
          </a:p>
        </p:txBody>
      </p:sp>
    </p:spTree>
    <p:extLst>
      <p:ext uri="{BB962C8B-B14F-4D97-AF65-F5344CB8AC3E}">
        <p14:creationId xmlns:p14="http://schemas.microsoft.com/office/powerpoint/2010/main" val="2307353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Click to edit Master title style</a:t>
            </a:r>
            <a:endParaRPr lang="en-US"/>
          </a:p>
        </p:txBody>
      </p:sp>
      <p:sp>
        <p:nvSpPr>
          <p:cNvPr id="3" name="Date Placeholder 2"/>
          <p:cNvSpPr>
            <a:spLocks noGrp="1"/>
          </p:cNvSpPr>
          <p:nvPr>
            <p:ph type="dt" sz="half" idx="10"/>
          </p:nvPr>
        </p:nvSpPr>
        <p:spPr/>
        <p:txBody>
          <a:bodyPr/>
          <a:lstStyle/>
          <a:p>
            <a:fld id="{C686A853-5D71-0C4B-BDDA-9F79421D47B4}" type="datetimeFigureOut">
              <a:rPr lang="en-US" smtClean="0"/>
              <a:t>12/28/2016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AB6069-DAE4-7648-847D-5EA1BEA6BCEE}" type="slidenum">
              <a:rPr lang="en-US" smtClean="0"/>
              <a:t>‹#›</a:t>
            </a:fld>
            <a:endParaRPr lang="en-US"/>
          </a:p>
        </p:txBody>
      </p:sp>
    </p:spTree>
    <p:extLst>
      <p:ext uri="{BB962C8B-B14F-4D97-AF65-F5344CB8AC3E}">
        <p14:creationId xmlns:p14="http://schemas.microsoft.com/office/powerpoint/2010/main" val="3163802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86A853-5D71-0C4B-BDDA-9F79421D47B4}" type="datetimeFigureOut">
              <a:rPr lang="en-US" smtClean="0"/>
              <a:t>12/28/2016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AB6069-DAE4-7648-847D-5EA1BEA6BCEE}" type="slidenum">
              <a:rPr lang="en-US" smtClean="0"/>
              <a:t>‹#›</a:t>
            </a:fld>
            <a:endParaRPr lang="en-US"/>
          </a:p>
        </p:txBody>
      </p:sp>
    </p:spTree>
    <p:extLst>
      <p:ext uri="{BB962C8B-B14F-4D97-AF65-F5344CB8AC3E}">
        <p14:creationId xmlns:p14="http://schemas.microsoft.com/office/powerpoint/2010/main" val="38116174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tr-TR"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Click to edit Master text styles</a:t>
            </a:r>
          </a:p>
        </p:txBody>
      </p:sp>
      <p:sp>
        <p:nvSpPr>
          <p:cNvPr id="5" name="Date Placeholder 4"/>
          <p:cNvSpPr>
            <a:spLocks noGrp="1"/>
          </p:cNvSpPr>
          <p:nvPr>
            <p:ph type="dt" sz="half" idx="10"/>
          </p:nvPr>
        </p:nvSpPr>
        <p:spPr/>
        <p:txBody>
          <a:bodyPr/>
          <a:lstStyle/>
          <a:p>
            <a:fld id="{C686A853-5D71-0C4B-BDDA-9F79421D47B4}" type="datetimeFigureOut">
              <a:rPr lang="en-US" smtClean="0"/>
              <a:t>12/28/2016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AB6069-DAE4-7648-847D-5EA1BEA6BCEE}" type="slidenum">
              <a:rPr lang="en-US" smtClean="0"/>
              <a:t>‹#›</a:t>
            </a:fld>
            <a:endParaRPr lang="en-US"/>
          </a:p>
        </p:txBody>
      </p:sp>
    </p:spTree>
    <p:extLst>
      <p:ext uri="{BB962C8B-B14F-4D97-AF65-F5344CB8AC3E}">
        <p14:creationId xmlns:p14="http://schemas.microsoft.com/office/powerpoint/2010/main" val="202006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tr-TR"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Click to edit Master text styles</a:t>
            </a:r>
          </a:p>
        </p:txBody>
      </p:sp>
      <p:sp>
        <p:nvSpPr>
          <p:cNvPr id="5" name="Date Placeholder 4"/>
          <p:cNvSpPr>
            <a:spLocks noGrp="1"/>
          </p:cNvSpPr>
          <p:nvPr>
            <p:ph type="dt" sz="half" idx="10"/>
          </p:nvPr>
        </p:nvSpPr>
        <p:spPr/>
        <p:txBody>
          <a:bodyPr/>
          <a:lstStyle/>
          <a:p>
            <a:fld id="{C686A853-5D71-0C4B-BDDA-9F79421D47B4}" type="datetimeFigureOut">
              <a:rPr lang="en-US" smtClean="0"/>
              <a:t>12/28/2016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AB6069-DAE4-7648-847D-5EA1BEA6BCEE}" type="slidenum">
              <a:rPr lang="en-US" smtClean="0"/>
              <a:t>‹#›</a:t>
            </a:fld>
            <a:endParaRPr lang="en-US"/>
          </a:p>
        </p:txBody>
      </p:sp>
    </p:spTree>
    <p:extLst>
      <p:ext uri="{BB962C8B-B14F-4D97-AF65-F5344CB8AC3E}">
        <p14:creationId xmlns:p14="http://schemas.microsoft.com/office/powerpoint/2010/main" val="3286802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tr-TR"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86A853-5D71-0C4B-BDDA-9F79421D47B4}" type="datetimeFigureOut">
              <a:rPr lang="en-US" smtClean="0"/>
              <a:t>12/28/2016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AB6069-DAE4-7648-847D-5EA1BEA6BCEE}" type="slidenum">
              <a:rPr lang="en-US" smtClean="0"/>
              <a:t>‹#›</a:t>
            </a:fld>
            <a:endParaRPr lang="en-US"/>
          </a:p>
        </p:txBody>
      </p:sp>
    </p:spTree>
    <p:extLst>
      <p:ext uri="{BB962C8B-B14F-4D97-AF65-F5344CB8AC3E}">
        <p14:creationId xmlns:p14="http://schemas.microsoft.com/office/powerpoint/2010/main" val="1866614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www.sabah.com.tr/yasam/2016/03/08/cocuk-gelin-canina-kiydi"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www.girlsnotbrides.org/girls-voices/girls-dont-alternatives-aaliyahs-story-egyp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www.girlsnotbrides.org/girls-voices/salmas-story-pakistan/"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pt_sebep ve sonuclar-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482331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sebep ve sonuclar-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1"/>
          <p:cNvSpPr>
            <a:spLocks noGrp="1"/>
          </p:cNvSpPr>
          <p:nvPr>
            <p:ph type="ctrTitle"/>
          </p:nvPr>
        </p:nvSpPr>
        <p:spPr>
          <a:xfrm>
            <a:off x="685800" y="731398"/>
            <a:ext cx="7772400" cy="444853"/>
          </a:xfrm>
        </p:spPr>
        <p:txBody>
          <a:bodyPr>
            <a:noAutofit/>
          </a:bodyPr>
          <a:lstStyle/>
          <a:p>
            <a:r>
              <a:rPr lang="en-US" sz="4000" b="1" dirty="0" smtClean="0">
                <a:solidFill>
                  <a:srgbClr val="139878"/>
                </a:solidFill>
              </a:rPr>
              <a:t> </a:t>
            </a:r>
            <a:endParaRPr lang="en-US" sz="4000" b="1" dirty="0">
              <a:solidFill>
                <a:srgbClr val="139878"/>
              </a:solidFill>
            </a:endParaRPr>
          </a:p>
        </p:txBody>
      </p:sp>
      <p:sp>
        <p:nvSpPr>
          <p:cNvPr id="4" name="Subtitle 2"/>
          <p:cNvSpPr>
            <a:spLocks noGrp="1"/>
          </p:cNvSpPr>
          <p:nvPr>
            <p:ph type="subTitle" idx="1"/>
          </p:nvPr>
        </p:nvSpPr>
        <p:spPr>
          <a:xfrm>
            <a:off x="256117" y="1123697"/>
            <a:ext cx="8528780" cy="1917368"/>
          </a:xfrm>
        </p:spPr>
        <p:txBody>
          <a:bodyPr>
            <a:noAutofit/>
          </a:bodyPr>
          <a:lstStyle/>
          <a:p>
            <a:pPr algn="l"/>
            <a:r>
              <a:rPr lang="tr-TR" sz="1800" dirty="0">
                <a:solidFill>
                  <a:schemeClr val="tx1">
                    <a:lumMod val="75000"/>
                    <a:lumOff val="25000"/>
                  </a:schemeClr>
                </a:solidFill>
                <a:latin typeface="Calibri"/>
                <a:cs typeface="Calibri"/>
              </a:rPr>
              <a:t>Elif’in hikayesi bir gazete haberine konu olmuş</a:t>
            </a:r>
            <a:r>
              <a:rPr lang="tr-TR" sz="1800" dirty="0" smtClean="0">
                <a:solidFill>
                  <a:schemeClr val="tx1">
                    <a:lumMod val="75000"/>
                    <a:lumOff val="25000"/>
                  </a:schemeClr>
                </a:solidFill>
                <a:latin typeface="Calibri"/>
                <a:cs typeface="Calibri"/>
              </a:rPr>
              <a:t>:</a:t>
            </a:r>
          </a:p>
          <a:p>
            <a:pPr algn="l"/>
            <a:endParaRPr lang="en-US" sz="1800" dirty="0">
              <a:solidFill>
                <a:schemeClr val="tx1">
                  <a:lumMod val="75000"/>
                  <a:lumOff val="25000"/>
                </a:schemeClr>
              </a:solidFill>
              <a:latin typeface="Calibri"/>
              <a:cs typeface="Calibri"/>
            </a:endParaRPr>
          </a:p>
          <a:p>
            <a:pPr algn="l"/>
            <a:r>
              <a:rPr lang="tr-TR" sz="1800" i="1" dirty="0">
                <a:solidFill>
                  <a:schemeClr val="tx1">
                    <a:lumMod val="75000"/>
                    <a:lumOff val="25000"/>
                  </a:schemeClr>
                </a:solidFill>
                <a:latin typeface="Calibri"/>
                <a:cs typeface="Calibri"/>
              </a:rPr>
              <a:t>… evliliği sadece 6 ay sürdü. Kocası tarafından terk edilip sokağa atılan … Gaziantep’in Şehitkamil ilçesi İncesu Mahallesi’ndeki kırsal alanda bulunan besi çiftliğinde çalışan ağabeyi …’</a:t>
            </a:r>
            <a:r>
              <a:rPr lang="tr-TR" sz="1800" i="1" dirty="0" err="1">
                <a:solidFill>
                  <a:schemeClr val="tx1">
                    <a:lumMod val="75000"/>
                    <a:lumOff val="25000"/>
                  </a:schemeClr>
                </a:solidFill>
                <a:latin typeface="Calibri"/>
                <a:cs typeface="Calibri"/>
              </a:rPr>
              <a:t>ın</a:t>
            </a:r>
            <a:r>
              <a:rPr lang="tr-TR" sz="1800" i="1" dirty="0">
                <a:solidFill>
                  <a:schemeClr val="tx1">
                    <a:lumMod val="75000"/>
                    <a:lumOff val="25000"/>
                  </a:schemeClr>
                </a:solidFill>
                <a:latin typeface="Calibri"/>
                <a:cs typeface="Calibri"/>
              </a:rPr>
              <a:t> yanına geldi. 19 yaşındaki abisi ve 14 yaşındaki kuzeni ile birlikte bir kamyonetin kasasında yaşamaya başladılar. Son zamanlarda ağır bir bunalım içinde olduğu ve bu durumu kaldıramadığı için çiftlikte bulunan av tüfeğini boynuna dayayarak tetiği çektiği iddia edildi. </a:t>
            </a:r>
            <a:endParaRPr lang="tr-TR" sz="1800" i="1" dirty="0" smtClean="0">
              <a:solidFill>
                <a:schemeClr val="tx1">
                  <a:lumMod val="75000"/>
                  <a:lumOff val="25000"/>
                </a:schemeClr>
              </a:solidFill>
              <a:latin typeface="Calibri"/>
              <a:cs typeface="Calibri"/>
            </a:endParaRPr>
          </a:p>
          <a:p>
            <a:pPr algn="l"/>
            <a:endParaRPr lang="en-US" sz="1800" dirty="0">
              <a:solidFill>
                <a:schemeClr val="tx1">
                  <a:lumMod val="75000"/>
                  <a:lumOff val="25000"/>
                </a:schemeClr>
              </a:solidFill>
              <a:latin typeface="Calibri"/>
              <a:cs typeface="Calibri"/>
            </a:endParaRPr>
          </a:p>
          <a:p>
            <a:pPr algn="l"/>
            <a:r>
              <a:rPr lang="tr-TR" sz="1800" dirty="0">
                <a:solidFill>
                  <a:schemeClr val="tx1">
                    <a:lumMod val="75000"/>
                    <a:lumOff val="25000"/>
                  </a:schemeClr>
                </a:solidFill>
                <a:latin typeface="Calibri"/>
                <a:cs typeface="Calibri"/>
              </a:rPr>
              <a:t>8 Mart </a:t>
            </a:r>
            <a:r>
              <a:rPr lang="tr-TR" sz="1800" dirty="0" smtClean="0">
                <a:solidFill>
                  <a:schemeClr val="tx1">
                    <a:lumMod val="75000"/>
                    <a:lumOff val="25000"/>
                  </a:schemeClr>
                </a:solidFill>
                <a:latin typeface="Calibri"/>
                <a:cs typeface="Calibri"/>
              </a:rPr>
              <a:t>2016 </a:t>
            </a:r>
            <a:endParaRPr lang="tr-TR" sz="1800" dirty="0" smtClean="0">
              <a:solidFill>
                <a:schemeClr val="tx1">
                  <a:lumMod val="75000"/>
                  <a:lumOff val="25000"/>
                </a:schemeClr>
              </a:solidFill>
              <a:latin typeface="Calibri"/>
              <a:cs typeface="Calibri"/>
            </a:endParaRPr>
          </a:p>
          <a:p>
            <a:pPr algn="l"/>
            <a:r>
              <a:rPr lang="tr-TR" sz="1800" u="sng" dirty="0" smtClean="0">
                <a:solidFill>
                  <a:schemeClr val="tx1">
                    <a:lumMod val="75000"/>
                    <a:lumOff val="25000"/>
                  </a:schemeClr>
                </a:solidFill>
                <a:latin typeface="Calibri"/>
                <a:cs typeface="Calibri"/>
                <a:hlinkClick r:id="rId4"/>
              </a:rPr>
              <a:t>http</a:t>
            </a:r>
            <a:r>
              <a:rPr lang="tr-TR" sz="1800" u="sng" dirty="0">
                <a:solidFill>
                  <a:schemeClr val="tx1">
                    <a:lumMod val="75000"/>
                    <a:lumOff val="25000"/>
                  </a:schemeClr>
                </a:solidFill>
                <a:latin typeface="Calibri"/>
                <a:cs typeface="Calibri"/>
                <a:hlinkClick r:id="rId4"/>
              </a:rPr>
              <a:t>://www.sabah.com.tr/yasam/2016/03/08/cocuk-gelin-canina-kiydi</a:t>
            </a:r>
            <a:endParaRPr lang="en-US" sz="1800" dirty="0">
              <a:solidFill>
                <a:schemeClr val="tx1">
                  <a:lumMod val="75000"/>
                  <a:lumOff val="25000"/>
                </a:schemeClr>
              </a:solidFill>
              <a:latin typeface="Calibri"/>
              <a:cs typeface="Calibri"/>
            </a:endParaRPr>
          </a:p>
          <a:p>
            <a:pPr algn="l"/>
            <a:endParaRPr lang="en-US" sz="1800" dirty="0">
              <a:solidFill>
                <a:schemeClr val="tx1">
                  <a:lumMod val="75000"/>
                  <a:lumOff val="25000"/>
                </a:schemeClr>
              </a:solidFill>
              <a:latin typeface="Calibri"/>
              <a:cs typeface="Calibri"/>
            </a:endParaRPr>
          </a:p>
        </p:txBody>
      </p:sp>
    </p:spTree>
    <p:extLst>
      <p:ext uri="{BB962C8B-B14F-4D97-AF65-F5344CB8AC3E}">
        <p14:creationId xmlns:p14="http://schemas.microsoft.com/office/powerpoint/2010/main" val="1511172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sebep ve sonuclar-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1"/>
          <p:cNvSpPr>
            <a:spLocks noGrp="1"/>
          </p:cNvSpPr>
          <p:nvPr>
            <p:ph type="ctrTitle"/>
          </p:nvPr>
        </p:nvSpPr>
        <p:spPr>
          <a:xfrm>
            <a:off x="685800" y="731398"/>
            <a:ext cx="7772400" cy="444853"/>
          </a:xfrm>
        </p:spPr>
        <p:txBody>
          <a:bodyPr>
            <a:noAutofit/>
          </a:bodyPr>
          <a:lstStyle/>
          <a:p>
            <a:r>
              <a:rPr lang="en-US" sz="4000" b="1" dirty="0" err="1" smtClean="0">
                <a:solidFill>
                  <a:srgbClr val="139878"/>
                </a:solidFill>
              </a:rPr>
              <a:t>Leyla</a:t>
            </a:r>
            <a:endParaRPr lang="en-US" sz="4000" b="1" dirty="0">
              <a:solidFill>
                <a:srgbClr val="139878"/>
              </a:solidFill>
            </a:endParaRPr>
          </a:p>
        </p:txBody>
      </p:sp>
      <p:sp>
        <p:nvSpPr>
          <p:cNvPr id="4" name="Subtitle 2"/>
          <p:cNvSpPr>
            <a:spLocks noGrp="1"/>
          </p:cNvSpPr>
          <p:nvPr>
            <p:ph type="subTitle" idx="1"/>
          </p:nvPr>
        </p:nvSpPr>
        <p:spPr>
          <a:xfrm>
            <a:off x="256116" y="1445172"/>
            <a:ext cx="8677677" cy="1613411"/>
          </a:xfrm>
        </p:spPr>
        <p:txBody>
          <a:bodyPr>
            <a:noAutofit/>
          </a:bodyPr>
          <a:lstStyle/>
          <a:p>
            <a:pPr algn="l"/>
            <a:r>
              <a:rPr lang="tr-TR" sz="1800" dirty="0">
                <a:solidFill>
                  <a:schemeClr val="tx1">
                    <a:lumMod val="75000"/>
                    <a:lumOff val="25000"/>
                  </a:schemeClr>
                </a:solidFill>
                <a:latin typeface="Calibri"/>
                <a:cs typeface="Calibri"/>
              </a:rPr>
              <a:t>Leyla İstanbul’da orta halli bir ailenin iki çocuğundan biridir. Ağabeyi zihinsel engellidir. Annesi ev hanımıdır ve ağabeyine bakmaktadır. Babası işçidir. 18 yaşını </a:t>
            </a:r>
            <a:r>
              <a:rPr lang="tr-TR" sz="1800" dirty="0" smtClean="0">
                <a:solidFill>
                  <a:schemeClr val="tx1">
                    <a:lumMod val="75000"/>
                    <a:lumOff val="25000"/>
                  </a:schemeClr>
                </a:solidFill>
                <a:latin typeface="Calibri"/>
                <a:cs typeface="Calibri"/>
              </a:rPr>
              <a:t>doldurmasına 2 </a:t>
            </a:r>
            <a:r>
              <a:rPr lang="tr-TR" sz="1800" dirty="0">
                <a:solidFill>
                  <a:schemeClr val="tx1">
                    <a:lumMod val="75000"/>
                    <a:lumOff val="25000"/>
                  </a:schemeClr>
                </a:solidFill>
                <a:latin typeface="Calibri"/>
                <a:cs typeface="Calibri"/>
              </a:rPr>
              <a:t>ay kala, artık evlenme yaşının geldiği düşüncesiyle, ailesinin bulduğu ama kendisinin tanımadığı, 30lu yaşlarında bir adamla evlendirilmek istenir. Ailenin yazılı izni ile evlendirilir.  </a:t>
            </a:r>
            <a:endParaRPr lang="tr-TR" sz="1800" dirty="0" smtClean="0">
              <a:solidFill>
                <a:schemeClr val="tx1">
                  <a:lumMod val="75000"/>
                  <a:lumOff val="25000"/>
                </a:schemeClr>
              </a:solidFill>
              <a:latin typeface="Calibri"/>
              <a:cs typeface="Calibri"/>
            </a:endParaRPr>
          </a:p>
          <a:p>
            <a:pPr algn="l"/>
            <a:endParaRPr lang="en-US" sz="1800" dirty="0">
              <a:solidFill>
                <a:schemeClr val="tx1">
                  <a:lumMod val="75000"/>
                  <a:lumOff val="25000"/>
                </a:schemeClr>
              </a:solidFill>
              <a:latin typeface="Calibri"/>
              <a:cs typeface="Calibri"/>
            </a:endParaRPr>
          </a:p>
          <a:p>
            <a:pPr marL="342900" lvl="0" indent="-342900" algn="l">
              <a:buFont typeface="+mj-lt"/>
              <a:buAutoNum type="arabicPeriod"/>
            </a:pPr>
            <a:r>
              <a:rPr lang="tr-TR" sz="1800" dirty="0">
                <a:solidFill>
                  <a:schemeClr val="tx1">
                    <a:lumMod val="75000"/>
                    <a:lumOff val="25000"/>
                  </a:schemeClr>
                </a:solidFill>
                <a:latin typeface="Calibri"/>
                <a:cs typeface="Calibri"/>
              </a:rPr>
              <a:t>Leyla’yı ailesi neden evlendirmiş olabilir?</a:t>
            </a:r>
          </a:p>
          <a:p>
            <a:pPr marL="342900" lvl="0" indent="-342900" algn="l">
              <a:buFont typeface="+mj-lt"/>
              <a:buAutoNum type="arabicPeriod"/>
            </a:pPr>
            <a:r>
              <a:rPr lang="tr-TR" sz="1800" dirty="0">
                <a:solidFill>
                  <a:schemeClr val="tx1">
                    <a:lumMod val="75000"/>
                    <a:lumOff val="25000"/>
                  </a:schemeClr>
                </a:solidFill>
                <a:latin typeface="Calibri"/>
                <a:cs typeface="Calibri"/>
              </a:rPr>
              <a:t>Leyla’yı bundan sonra nasıl bir hayat bekliyor? 5 yıl sonra, 10 yıl sonra, 20 yıl sonra hayatı nasıl olacak?</a:t>
            </a:r>
            <a:endParaRPr lang="en-US" sz="1800" dirty="0">
              <a:solidFill>
                <a:schemeClr val="tx1">
                  <a:lumMod val="75000"/>
                  <a:lumOff val="25000"/>
                </a:schemeClr>
              </a:solidFill>
              <a:latin typeface="Calibri"/>
              <a:cs typeface="Calibri"/>
            </a:endParaRPr>
          </a:p>
          <a:p>
            <a:pPr marL="342900" lvl="0" indent="-342900" algn="l">
              <a:buFont typeface="+mj-lt"/>
              <a:buAutoNum type="arabicPeriod"/>
            </a:pPr>
            <a:r>
              <a:rPr lang="tr-TR" sz="1800" dirty="0">
                <a:solidFill>
                  <a:schemeClr val="tx1">
                    <a:lumMod val="75000"/>
                    <a:lumOff val="25000"/>
                  </a:schemeClr>
                </a:solidFill>
                <a:latin typeface="Calibri"/>
                <a:cs typeface="Calibri"/>
              </a:rPr>
              <a:t>Leyla bu yaşta evlendirilmemiş </a:t>
            </a:r>
            <a:r>
              <a:rPr lang="tr-TR" sz="1800" dirty="0" smtClean="0">
                <a:solidFill>
                  <a:schemeClr val="tx1">
                    <a:lumMod val="75000"/>
                    <a:lumOff val="25000"/>
                  </a:schemeClr>
                </a:solidFill>
                <a:latin typeface="Calibri"/>
                <a:cs typeface="Calibri"/>
              </a:rPr>
              <a:t>olsaydı </a:t>
            </a:r>
            <a:r>
              <a:rPr lang="tr-TR" sz="1800" dirty="0">
                <a:solidFill>
                  <a:schemeClr val="tx1">
                    <a:lumMod val="75000"/>
                    <a:lumOff val="25000"/>
                  </a:schemeClr>
                </a:solidFill>
                <a:latin typeface="Calibri"/>
                <a:cs typeface="Calibri"/>
              </a:rPr>
              <a:t>nasıl bir hayatı olacaktı?</a:t>
            </a:r>
            <a:endParaRPr lang="en-US" sz="1800" dirty="0">
              <a:solidFill>
                <a:schemeClr val="tx1">
                  <a:lumMod val="75000"/>
                  <a:lumOff val="25000"/>
                </a:schemeClr>
              </a:solidFill>
              <a:latin typeface="Calibri"/>
              <a:cs typeface="Calibri"/>
            </a:endParaRPr>
          </a:p>
        </p:txBody>
      </p:sp>
    </p:spTree>
    <p:extLst>
      <p:ext uri="{BB962C8B-B14F-4D97-AF65-F5344CB8AC3E}">
        <p14:creationId xmlns:p14="http://schemas.microsoft.com/office/powerpoint/2010/main" val="21815146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sebep ve sonuclar-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1"/>
          <p:cNvSpPr>
            <a:spLocks noGrp="1"/>
          </p:cNvSpPr>
          <p:nvPr>
            <p:ph type="ctrTitle"/>
          </p:nvPr>
        </p:nvSpPr>
        <p:spPr>
          <a:xfrm>
            <a:off x="685800" y="731398"/>
            <a:ext cx="7772400" cy="444853"/>
          </a:xfrm>
        </p:spPr>
        <p:txBody>
          <a:bodyPr>
            <a:noAutofit/>
          </a:bodyPr>
          <a:lstStyle/>
          <a:p>
            <a:r>
              <a:rPr lang="en-US" sz="4000" b="1" dirty="0" smtClean="0">
                <a:solidFill>
                  <a:srgbClr val="139878"/>
                </a:solidFill>
              </a:rPr>
              <a:t> </a:t>
            </a:r>
            <a:endParaRPr lang="en-US" sz="4000" b="1" dirty="0">
              <a:solidFill>
                <a:srgbClr val="139878"/>
              </a:solidFill>
            </a:endParaRPr>
          </a:p>
        </p:txBody>
      </p:sp>
      <p:sp>
        <p:nvSpPr>
          <p:cNvPr id="4" name="Subtitle 2"/>
          <p:cNvSpPr>
            <a:spLocks noGrp="1"/>
          </p:cNvSpPr>
          <p:nvPr>
            <p:ph type="subTitle" idx="1"/>
          </p:nvPr>
        </p:nvSpPr>
        <p:spPr>
          <a:xfrm>
            <a:off x="256117" y="1445172"/>
            <a:ext cx="8528780" cy="1648447"/>
          </a:xfrm>
        </p:spPr>
        <p:txBody>
          <a:bodyPr>
            <a:noAutofit/>
          </a:bodyPr>
          <a:lstStyle/>
          <a:p>
            <a:pPr algn="l"/>
            <a:r>
              <a:rPr lang="tr-TR" sz="1800" dirty="0">
                <a:solidFill>
                  <a:schemeClr val="tx1">
                    <a:lumMod val="75000"/>
                    <a:lumOff val="25000"/>
                  </a:schemeClr>
                </a:solidFill>
              </a:rPr>
              <a:t>Leyla evlendikten sonra 1 yıl içerisinde çocuk sahibi oldu. O dönemlerde takıntılı bir şekilde sürekli temizlik yaptığını, komşu gezmelerini, günleri çok sevdiğini anlatıyor. Sonrasında eşi sürekli içki ve kumarla ilgilenip kendisine sözlü olarak şiddet göstermiş (isimler takmış, hakaretler etmiştir). Leyla birkaç defa çocuğunu alıp anne-baba evine dönmüş, fakat eşinin ve aile büyüklerinin telkinleriyle hep eve dönmüş</a:t>
            </a:r>
            <a:r>
              <a:rPr lang="tr-TR" sz="1800" dirty="0" smtClean="0">
                <a:solidFill>
                  <a:schemeClr val="tx1">
                    <a:lumMod val="75000"/>
                    <a:lumOff val="25000"/>
                  </a:schemeClr>
                </a:solidFill>
              </a:rPr>
              <a:t>.</a:t>
            </a:r>
          </a:p>
          <a:p>
            <a:pPr algn="l"/>
            <a:r>
              <a:rPr lang="tr-TR" sz="1800" dirty="0" smtClean="0">
                <a:solidFill>
                  <a:schemeClr val="tx1">
                    <a:lumMod val="75000"/>
                    <a:lumOff val="25000"/>
                  </a:schemeClr>
                </a:solidFill>
              </a:rPr>
              <a:t> </a:t>
            </a:r>
            <a:endParaRPr lang="tr-TR" sz="1800" dirty="0">
              <a:solidFill>
                <a:schemeClr val="tx1">
                  <a:lumMod val="75000"/>
                  <a:lumOff val="25000"/>
                </a:schemeClr>
              </a:solidFill>
            </a:endParaRPr>
          </a:p>
          <a:p>
            <a:pPr algn="l"/>
            <a:r>
              <a:rPr lang="tr-TR" sz="1800" dirty="0">
                <a:solidFill>
                  <a:schemeClr val="tx1">
                    <a:lumMod val="75000"/>
                    <a:lumOff val="25000"/>
                  </a:schemeClr>
                </a:solidFill>
              </a:rPr>
              <a:t>Bir gün açıklanamayan ateş, kilo kaybı vb gibi semptomlarla hastaneye yatırılmış, haftalarca testler yapıldıktan sonra, </a:t>
            </a:r>
            <a:r>
              <a:rPr lang="tr-TR" sz="1800" dirty="0" smtClean="0">
                <a:solidFill>
                  <a:schemeClr val="tx1">
                    <a:lumMod val="75000"/>
                    <a:lumOff val="25000"/>
                  </a:schemeClr>
                </a:solidFill>
              </a:rPr>
              <a:t>AIDS</a:t>
            </a:r>
            <a:r>
              <a:rPr lang="en-US" sz="1800" dirty="0" smtClean="0">
                <a:solidFill>
                  <a:schemeClr val="tx1">
                    <a:lumMod val="75000"/>
                    <a:lumOff val="25000"/>
                  </a:schemeClr>
                </a:solidFill>
              </a:rPr>
              <a:t>’e</a:t>
            </a:r>
            <a:r>
              <a:rPr lang="tr-TR" sz="1800" dirty="0" smtClean="0">
                <a:solidFill>
                  <a:schemeClr val="tx1">
                    <a:lumMod val="75000"/>
                    <a:lumOff val="25000"/>
                  </a:schemeClr>
                </a:solidFill>
              </a:rPr>
              <a:t> </a:t>
            </a:r>
            <a:r>
              <a:rPr lang="tr-TR" sz="1800" dirty="0">
                <a:solidFill>
                  <a:schemeClr val="tx1">
                    <a:lumMod val="75000"/>
                    <a:lumOff val="25000"/>
                  </a:schemeClr>
                </a:solidFill>
              </a:rPr>
              <a:t>yol açan HIV taşıdığı ortaya çıkmıştır. Yapılan tetkiklerde virüsü eşinden aldığı, çocuğa ise bulaşmamış olduğu anlaşıldı. Leyla şu anda 40 yaşındadır. Eşi ile boşanmış, ailesinin yanına dönmüş, ailesinin desteği ile iyileşmiş, iş hayatına atılmış, mutlu bir evlilik yapmış, hasta hakları savunuculuğu yapan bir dernekte kurucu olarak yer almıştır. </a:t>
            </a:r>
            <a:endParaRPr lang="en-US" sz="1800" dirty="0">
              <a:solidFill>
                <a:schemeClr val="tx1">
                  <a:lumMod val="75000"/>
                  <a:lumOff val="25000"/>
                </a:schemeClr>
              </a:solidFill>
            </a:endParaRPr>
          </a:p>
          <a:p>
            <a:pPr algn="l"/>
            <a:endParaRPr lang="en-US" sz="1800" dirty="0">
              <a:solidFill>
                <a:schemeClr val="tx1">
                  <a:lumMod val="75000"/>
                  <a:lumOff val="25000"/>
                </a:schemeClr>
              </a:solidFill>
            </a:endParaRPr>
          </a:p>
        </p:txBody>
      </p:sp>
    </p:spTree>
    <p:extLst>
      <p:ext uri="{BB962C8B-B14F-4D97-AF65-F5344CB8AC3E}">
        <p14:creationId xmlns:p14="http://schemas.microsoft.com/office/powerpoint/2010/main" val="844226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sebep ve sonuclar-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1"/>
          <p:cNvSpPr>
            <a:spLocks noGrp="1"/>
          </p:cNvSpPr>
          <p:nvPr>
            <p:ph type="ctrTitle"/>
          </p:nvPr>
        </p:nvSpPr>
        <p:spPr>
          <a:xfrm>
            <a:off x="685800" y="731398"/>
            <a:ext cx="7772400" cy="444853"/>
          </a:xfrm>
        </p:spPr>
        <p:txBody>
          <a:bodyPr>
            <a:noAutofit/>
          </a:bodyPr>
          <a:lstStyle/>
          <a:p>
            <a:r>
              <a:rPr lang="en-US" sz="4000" b="1" dirty="0" smtClean="0">
                <a:solidFill>
                  <a:srgbClr val="139878"/>
                </a:solidFill>
              </a:rPr>
              <a:t>Ayşe</a:t>
            </a:r>
            <a:endParaRPr lang="en-US" sz="4000" b="1" dirty="0">
              <a:solidFill>
                <a:srgbClr val="139878"/>
              </a:solidFill>
            </a:endParaRPr>
          </a:p>
        </p:txBody>
      </p:sp>
      <p:sp>
        <p:nvSpPr>
          <p:cNvPr id="4" name="Subtitle 2"/>
          <p:cNvSpPr>
            <a:spLocks noGrp="1"/>
          </p:cNvSpPr>
          <p:nvPr>
            <p:ph type="subTitle" idx="1"/>
          </p:nvPr>
        </p:nvSpPr>
        <p:spPr>
          <a:xfrm>
            <a:off x="256116" y="1445172"/>
            <a:ext cx="8677677" cy="1613411"/>
          </a:xfrm>
        </p:spPr>
        <p:txBody>
          <a:bodyPr>
            <a:noAutofit/>
          </a:bodyPr>
          <a:lstStyle/>
          <a:p>
            <a:pPr algn="l"/>
            <a:r>
              <a:rPr lang="tr-TR" sz="1800" dirty="0">
                <a:solidFill>
                  <a:schemeClr val="tx1">
                    <a:lumMod val="75000"/>
                    <a:lumOff val="25000"/>
                  </a:schemeClr>
                </a:solidFill>
              </a:rPr>
              <a:t>Ayşe mahallesinde bir arkadaşıyla sokakta sohbet ederken annesi tarafından azarlanır. Azar işitmesinin nedeni, konuştuğu arkadaşının erkek olmasıdır. Annesi, “Çabuk evine dön” diye bağırınca, Ayşe korkudan eve gidemez ve arkadaşının komşusuna sığınır. Ailesi, jandarmaya giderek kızlarını aramaya koyulur. Jandarma, sokakta konuştuğu erkek arkadaşının evini basar. Ayşe ‘kızlık </a:t>
            </a:r>
            <a:r>
              <a:rPr lang="tr-TR" sz="1800" dirty="0" err="1">
                <a:solidFill>
                  <a:schemeClr val="tx1">
                    <a:lumMod val="75000"/>
                    <a:lumOff val="25000"/>
                  </a:schemeClr>
                </a:solidFill>
              </a:rPr>
              <a:t>muayenesi’nden</a:t>
            </a:r>
            <a:r>
              <a:rPr lang="tr-TR" sz="1800" dirty="0">
                <a:solidFill>
                  <a:schemeClr val="tx1">
                    <a:lumMod val="75000"/>
                    <a:lumOff val="25000"/>
                  </a:schemeClr>
                </a:solidFill>
              </a:rPr>
              <a:t> geçirilir ve cinsel birleşmesi olmadığı belirlenir. Aile Ayşe’ye ya beşik kertmesi dayısının oğluyla ya da arkadaşı bildiği yaşıtıyla evlenmek zorunda olduğunu söyler. Ayşe akrabasını değil arkadaşını seçer. 17 yaşında evlenir. </a:t>
            </a:r>
            <a:endParaRPr lang="en-US" sz="1800" dirty="0">
              <a:solidFill>
                <a:schemeClr val="tx1">
                  <a:lumMod val="75000"/>
                  <a:lumOff val="25000"/>
                </a:schemeClr>
              </a:solidFill>
            </a:endParaRPr>
          </a:p>
          <a:p>
            <a:pPr algn="l"/>
            <a:r>
              <a:rPr lang="tr-TR" sz="1800" dirty="0">
                <a:solidFill>
                  <a:schemeClr val="tx1">
                    <a:lumMod val="75000"/>
                    <a:lumOff val="25000"/>
                  </a:schemeClr>
                </a:solidFill>
              </a:rPr>
              <a:t> </a:t>
            </a:r>
            <a:endParaRPr lang="en-US" sz="1800" dirty="0">
              <a:solidFill>
                <a:schemeClr val="tx1">
                  <a:lumMod val="75000"/>
                  <a:lumOff val="25000"/>
                </a:schemeClr>
              </a:solidFill>
            </a:endParaRPr>
          </a:p>
          <a:p>
            <a:pPr marL="457200" lvl="0" indent="-457200" algn="l">
              <a:buFont typeface="+mj-lt"/>
              <a:buAutoNum type="arabicPeriod"/>
            </a:pPr>
            <a:r>
              <a:rPr lang="tr-TR" sz="1800" dirty="0">
                <a:solidFill>
                  <a:schemeClr val="tx1">
                    <a:lumMod val="75000"/>
                    <a:lumOff val="25000"/>
                  </a:schemeClr>
                </a:solidFill>
              </a:rPr>
              <a:t>Ayşe’yi ailesi neden evlendirmiş olabilir?</a:t>
            </a:r>
            <a:endParaRPr lang="en-US" sz="1800" dirty="0">
              <a:solidFill>
                <a:schemeClr val="tx1">
                  <a:lumMod val="75000"/>
                  <a:lumOff val="25000"/>
                </a:schemeClr>
              </a:solidFill>
            </a:endParaRPr>
          </a:p>
          <a:p>
            <a:pPr marL="457200" lvl="0" indent="-457200" algn="l">
              <a:buFont typeface="+mj-lt"/>
              <a:buAutoNum type="arabicPeriod"/>
            </a:pPr>
            <a:r>
              <a:rPr lang="tr-TR" sz="1800" dirty="0">
                <a:solidFill>
                  <a:schemeClr val="tx1">
                    <a:lumMod val="75000"/>
                    <a:lumOff val="25000"/>
                  </a:schemeClr>
                </a:solidFill>
              </a:rPr>
              <a:t>Ayşe’yi bundan sonra nasıl bir hayat bekliyor? 5 yıl sonra, 10 yıl sonra, 20 yıl sonra hayatı nasıl olacak?</a:t>
            </a:r>
            <a:endParaRPr lang="en-US" sz="1800" dirty="0">
              <a:solidFill>
                <a:schemeClr val="tx1">
                  <a:lumMod val="75000"/>
                  <a:lumOff val="25000"/>
                </a:schemeClr>
              </a:solidFill>
            </a:endParaRPr>
          </a:p>
          <a:p>
            <a:pPr marL="457200" lvl="0" indent="-457200" algn="l">
              <a:buFont typeface="+mj-lt"/>
              <a:buAutoNum type="arabicPeriod"/>
            </a:pPr>
            <a:r>
              <a:rPr lang="tr-TR" sz="1800" dirty="0">
                <a:solidFill>
                  <a:schemeClr val="tx1">
                    <a:lumMod val="75000"/>
                    <a:lumOff val="25000"/>
                  </a:schemeClr>
                </a:solidFill>
              </a:rPr>
              <a:t>Ayşe bu yaşta evlendirilmemiş </a:t>
            </a:r>
            <a:r>
              <a:rPr lang="tr-TR" sz="1800" dirty="0" smtClean="0">
                <a:solidFill>
                  <a:schemeClr val="tx1">
                    <a:lumMod val="75000"/>
                    <a:lumOff val="25000"/>
                  </a:schemeClr>
                </a:solidFill>
              </a:rPr>
              <a:t>olsaydı </a:t>
            </a:r>
            <a:r>
              <a:rPr lang="tr-TR" sz="1800" dirty="0">
                <a:solidFill>
                  <a:schemeClr val="tx1">
                    <a:lumMod val="75000"/>
                    <a:lumOff val="25000"/>
                  </a:schemeClr>
                </a:solidFill>
              </a:rPr>
              <a:t>nasıl bir hayatları olacaktı?</a:t>
            </a:r>
            <a:endParaRPr lang="en-US" sz="1800" dirty="0">
              <a:solidFill>
                <a:schemeClr val="tx1">
                  <a:lumMod val="75000"/>
                  <a:lumOff val="25000"/>
                </a:schemeClr>
              </a:solidFill>
            </a:endParaRPr>
          </a:p>
        </p:txBody>
      </p:sp>
    </p:spTree>
    <p:extLst>
      <p:ext uri="{BB962C8B-B14F-4D97-AF65-F5344CB8AC3E}">
        <p14:creationId xmlns:p14="http://schemas.microsoft.com/office/powerpoint/2010/main" val="43269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sebep ve sonuclar-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1"/>
          <p:cNvSpPr>
            <a:spLocks noGrp="1"/>
          </p:cNvSpPr>
          <p:nvPr>
            <p:ph type="ctrTitle"/>
          </p:nvPr>
        </p:nvSpPr>
        <p:spPr>
          <a:xfrm>
            <a:off x="685800" y="731398"/>
            <a:ext cx="7772400" cy="444853"/>
          </a:xfrm>
        </p:spPr>
        <p:txBody>
          <a:bodyPr>
            <a:noAutofit/>
          </a:bodyPr>
          <a:lstStyle/>
          <a:p>
            <a:r>
              <a:rPr lang="en-US" sz="4000" b="1" dirty="0" smtClean="0">
                <a:solidFill>
                  <a:srgbClr val="139878"/>
                </a:solidFill>
              </a:rPr>
              <a:t> </a:t>
            </a:r>
            <a:endParaRPr lang="en-US" sz="4000" b="1" dirty="0">
              <a:solidFill>
                <a:srgbClr val="139878"/>
              </a:solidFill>
            </a:endParaRPr>
          </a:p>
        </p:txBody>
      </p:sp>
      <p:sp>
        <p:nvSpPr>
          <p:cNvPr id="4" name="Subtitle 2"/>
          <p:cNvSpPr>
            <a:spLocks noGrp="1"/>
          </p:cNvSpPr>
          <p:nvPr>
            <p:ph type="subTitle" idx="1"/>
          </p:nvPr>
        </p:nvSpPr>
        <p:spPr>
          <a:xfrm>
            <a:off x="256117" y="1123697"/>
            <a:ext cx="8528780" cy="1917368"/>
          </a:xfrm>
        </p:spPr>
        <p:txBody>
          <a:bodyPr>
            <a:noAutofit/>
          </a:bodyPr>
          <a:lstStyle/>
          <a:p>
            <a:pPr algn="l"/>
            <a:endParaRPr lang="tr-TR" sz="1800" dirty="0">
              <a:solidFill>
                <a:schemeClr val="tx1">
                  <a:lumMod val="75000"/>
                  <a:lumOff val="25000"/>
                </a:schemeClr>
              </a:solidFill>
              <a:latin typeface="Calibri"/>
              <a:cs typeface="Calibri"/>
            </a:endParaRPr>
          </a:p>
          <a:p>
            <a:pPr algn="l"/>
            <a:r>
              <a:rPr lang="tr-TR" sz="1800" dirty="0">
                <a:solidFill>
                  <a:schemeClr val="tx1">
                    <a:lumMod val="75000"/>
                    <a:lumOff val="25000"/>
                  </a:schemeClr>
                </a:solidFill>
                <a:latin typeface="Calibri"/>
                <a:cs typeface="Calibri"/>
              </a:rPr>
              <a:t>Ayşe şu anda bir kadın örgütünde, kendisi gibi şiddet görmüş kadınlara gönüllü destek hizmetleri veriyor. </a:t>
            </a:r>
          </a:p>
          <a:p>
            <a:pPr algn="l"/>
            <a:endParaRPr lang="tr-TR" sz="1800" dirty="0" smtClean="0">
              <a:solidFill>
                <a:schemeClr val="tx1">
                  <a:lumMod val="75000"/>
                  <a:lumOff val="25000"/>
                </a:schemeClr>
              </a:solidFill>
              <a:latin typeface="Calibri"/>
              <a:cs typeface="Calibri"/>
            </a:endParaRPr>
          </a:p>
          <a:p>
            <a:pPr algn="l"/>
            <a:r>
              <a:rPr lang="tr-TR" sz="1800" dirty="0" smtClean="0">
                <a:solidFill>
                  <a:schemeClr val="tx1">
                    <a:lumMod val="75000"/>
                    <a:lumOff val="25000"/>
                  </a:schemeClr>
                </a:solidFill>
                <a:latin typeface="Calibri"/>
                <a:cs typeface="Calibri"/>
              </a:rPr>
              <a:t>Sonrasındaki </a:t>
            </a:r>
            <a:r>
              <a:rPr lang="tr-TR" sz="1800" dirty="0">
                <a:solidFill>
                  <a:schemeClr val="tx1">
                    <a:lumMod val="75000"/>
                    <a:lumOff val="25000"/>
                  </a:schemeClr>
                </a:solidFill>
                <a:latin typeface="Calibri"/>
                <a:cs typeface="Calibri"/>
              </a:rPr>
              <a:t>hayatını şöyle anlatıyor: </a:t>
            </a:r>
            <a:endParaRPr lang="en-US" sz="1800" dirty="0">
              <a:solidFill>
                <a:schemeClr val="tx1">
                  <a:lumMod val="75000"/>
                  <a:lumOff val="25000"/>
                </a:schemeClr>
              </a:solidFill>
              <a:latin typeface="Calibri"/>
              <a:cs typeface="Calibri"/>
            </a:endParaRPr>
          </a:p>
          <a:p>
            <a:pPr algn="l"/>
            <a:endParaRPr lang="tr-TR" sz="1800" i="1" dirty="0">
              <a:solidFill>
                <a:schemeClr val="tx1">
                  <a:lumMod val="75000"/>
                  <a:lumOff val="25000"/>
                </a:schemeClr>
              </a:solidFill>
              <a:latin typeface="Calibri"/>
              <a:cs typeface="Calibri"/>
            </a:endParaRPr>
          </a:p>
          <a:p>
            <a:pPr algn="l"/>
            <a:r>
              <a:rPr lang="tr-TR" sz="1800" i="1" dirty="0">
                <a:solidFill>
                  <a:schemeClr val="tx1">
                    <a:lumMod val="75000"/>
                    <a:lumOff val="25000"/>
                  </a:schemeClr>
                </a:solidFill>
                <a:latin typeface="Calibri"/>
                <a:cs typeface="Calibri"/>
              </a:rPr>
              <a:t>‘Ev işlerini, yemek pişirmeyi, çay yapmayı bellememi isterlerdi. Beceremediğimde de babamdan şiddet görürdüm. Ben hem baba evinde, hem de el kapısında çok dayak yedim. Eşim çok alkol tüketen birisiydi. Sık sık eve alkollü gelir ve beni döverdi. Bir keresinde beni dövdükten sonra bir de bıçakladı ama polise falan gidemedik</a:t>
            </a:r>
            <a:r>
              <a:rPr lang="tr-TR" sz="1800" i="1" dirty="0" smtClean="0">
                <a:solidFill>
                  <a:schemeClr val="tx1">
                    <a:lumMod val="75000"/>
                    <a:lumOff val="25000"/>
                  </a:schemeClr>
                </a:solidFill>
                <a:latin typeface="Calibri"/>
                <a:cs typeface="Calibri"/>
              </a:rPr>
              <a:t>. Benim </a:t>
            </a:r>
            <a:r>
              <a:rPr lang="tr-TR" sz="1800" i="1" dirty="0">
                <a:solidFill>
                  <a:schemeClr val="tx1">
                    <a:lumMod val="75000"/>
                    <a:lumOff val="25000"/>
                  </a:schemeClr>
                </a:solidFill>
                <a:latin typeface="Calibri"/>
                <a:cs typeface="Calibri"/>
              </a:rPr>
              <a:t>yaşım çok küçük olduğu için ne, nedir bilmiyordum. Zaten kimse de bana söz hakkı vermedi. Aile büyükleri, hastaneye götürülürsem polisin eşimi cezaevine atacağını söylediler. O yüzden eşimin tarafı beni hastaneye götürmek istemedi. Sonuçta kendi yaramızı kendimiz iyi ettik.’</a:t>
            </a:r>
            <a:endParaRPr lang="en-US" sz="1800" dirty="0">
              <a:solidFill>
                <a:schemeClr val="tx1">
                  <a:lumMod val="75000"/>
                  <a:lumOff val="25000"/>
                </a:schemeClr>
              </a:solidFill>
              <a:latin typeface="Calibri"/>
              <a:cs typeface="Calibri"/>
            </a:endParaRPr>
          </a:p>
          <a:p>
            <a:pPr algn="l"/>
            <a:endParaRPr lang="en-US" sz="1800" dirty="0">
              <a:solidFill>
                <a:schemeClr val="tx1">
                  <a:lumMod val="75000"/>
                  <a:lumOff val="25000"/>
                </a:schemeClr>
              </a:solidFill>
              <a:latin typeface="Calibri"/>
              <a:cs typeface="Calibri"/>
            </a:endParaRPr>
          </a:p>
        </p:txBody>
      </p:sp>
    </p:spTree>
    <p:extLst>
      <p:ext uri="{BB962C8B-B14F-4D97-AF65-F5344CB8AC3E}">
        <p14:creationId xmlns:p14="http://schemas.microsoft.com/office/powerpoint/2010/main" val="623765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sebep ve sonuclar-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Title 1"/>
          <p:cNvSpPr>
            <a:spLocks noGrp="1"/>
          </p:cNvSpPr>
          <p:nvPr>
            <p:ph type="ctrTitle"/>
          </p:nvPr>
        </p:nvSpPr>
        <p:spPr>
          <a:xfrm>
            <a:off x="685800" y="652567"/>
            <a:ext cx="7772400" cy="444853"/>
          </a:xfrm>
        </p:spPr>
        <p:txBody>
          <a:bodyPr>
            <a:noAutofit/>
          </a:bodyPr>
          <a:lstStyle/>
          <a:p>
            <a:r>
              <a:rPr lang="en-US" sz="2600" b="1" dirty="0" err="1" smtClean="0">
                <a:solidFill>
                  <a:srgbClr val="139878"/>
                </a:solidFill>
              </a:rPr>
              <a:t>Çocuk</a:t>
            </a:r>
            <a:r>
              <a:rPr lang="en-US" sz="2600" b="1" dirty="0" smtClean="0">
                <a:solidFill>
                  <a:srgbClr val="139878"/>
                </a:solidFill>
              </a:rPr>
              <a:t> </a:t>
            </a:r>
            <a:r>
              <a:rPr lang="en-US" sz="2600" b="1" dirty="0" err="1" smtClean="0">
                <a:solidFill>
                  <a:srgbClr val="139878"/>
                </a:solidFill>
              </a:rPr>
              <a:t>Evliliklerinin</a:t>
            </a:r>
            <a:r>
              <a:rPr lang="en-US" sz="2600" b="1" dirty="0" smtClean="0">
                <a:solidFill>
                  <a:srgbClr val="139878"/>
                </a:solidFill>
              </a:rPr>
              <a:t> </a:t>
            </a:r>
            <a:r>
              <a:rPr lang="en-US" sz="2600" b="1" dirty="0" err="1" smtClean="0">
                <a:solidFill>
                  <a:srgbClr val="139878"/>
                </a:solidFill>
              </a:rPr>
              <a:t>Sebepleri</a:t>
            </a:r>
            <a:r>
              <a:rPr lang="en-US" sz="2600" b="1" dirty="0" smtClean="0">
                <a:solidFill>
                  <a:srgbClr val="139878"/>
                </a:solidFill>
              </a:rPr>
              <a:t> 1</a:t>
            </a:r>
            <a:endParaRPr lang="en-US" sz="2600" b="1" dirty="0">
              <a:solidFill>
                <a:srgbClr val="139878"/>
              </a:solidFill>
            </a:endParaRPr>
          </a:p>
        </p:txBody>
      </p:sp>
      <p:sp>
        <p:nvSpPr>
          <p:cNvPr id="8" name="Subtitle 2"/>
          <p:cNvSpPr>
            <a:spLocks noGrp="1"/>
          </p:cNvSpPr>
          <p:nvPr>
            <p:ph type="subTitle" idx="1"/>
          </p:nvPr>
        </p:nvSpPr>
        <p:spPr>
          <a:xfrm>
            <a:off x="3910578" y="1345563"/>
            <a:ext cx="4682241" cy="1748056"/>
          </a:xfrm>
        </p:spPr>
        <p:txBody>
          <a:bodyPr>
            <a:noAutofit/>
          </a:bodyPr>
          <a:lstStyle/>
          <a:p>
            <a:endParaRPr lang="tr-TR" sz="1000" b="1" dirty="0" smtClean="0"/>
          </a:p>
          <a:p>
            <a:pPr algn="l"/>
            <a:r>
              <a:rPr lang="tr-TR" sz="2000" b="1" dirty="0" smtClean="0">
                <a:solidFill>
                  <a:schemeClr val="tx1">
                    <a:lumMod val="75000"/>
                    <a:lumOff val="25000"/>
                  </a:schemeClr>
                </a:solidFill>
              </a:rPr>
              <a:t>Yoksulluk </a:t>
            </a:r>
            <a:r>
              <a:rPr lang="tr-TR" sz="2000" b="1" dirty="0">
                <a:solidFill>
                  <a:schemeClr val="tx1">
                    <a:lumMod val="75000"/>
                    <a:lumOff val="25000"/>
                  </a:schemeClr>
                </a:solidFill>
              </a:rPr>
              <a:t>/ ekonomik güvencesizlik: </a:t>
            </a:r>
          </a:p>
          <a:p>
            <a:pPr algn="l"/>
            <a:r>
              <a:rPr lang="tr-TR" sz="2000" dirty="0">
                <a:solidFill>
                  <a:schemeClr val="tx1">
                    <a:lumMod val="75000"/>
                    <a:lumOff val="25000"/>
                  </a:schemeClr>
                </a:solidFill>
              </a:rPr>
              <a:t>Tüm dünyada çocuk evlilikleri yoksul ve kırsal kesimlerde daha yaygındır.</a:t>
            </a:r>
          </a:p>
          <a:p>
            <a:pPr marL="285750" indent="-285750" algn="l">
              <a:buFont typeface="Arial"/>
              <a:buChar char="•"/>
            </a:pPr>
            <a:r>
              <a:rPr lang="tr-TR" sz="2000" dirty="0">
                <a:solidFill>
                  <a:schemeClr val="tx1">
                    <a:lumMod val="75000"/>
                    <a:lumOff val="25000"/>
                  </a:schemeClr>
                </a:solidFill>
              </a:rPr>
              <a:t>‘Başlık parası’ ve benzeri uygulamalar ile aileye gelir kaynağı yaratılması</a:t>
            </a:r>
          </a:p>
          <a:p>
            <a:pPr marL="285750" indent="-285750" algn="l">
              <a:buFont typeface="Arial"/>
              <a:buChar char="•"/>
            </a:pPr>
            <a:r>
              <a:rPr lang="tr-TR" sz="2000" dirty="0">
                <a:solidFill>
                  <a:schemeClr val="tx1">
                    <a:lumMod val="75000"/>
                    <a:lumOff val="25000"/>
                  </a:schemeClr>
                </a:solidFill>
              </a:rPr>
              <a:t>‘Evden bir boğaz eksilmesi’</a:t>
            </a:r>
          </a:p>
          <a:p>
            <a:pPr marL="285750" indent="-285750" algn="l">
              <a:buFont typeface="Arial"/>
              <a:buChar char="•"/>
            </a:pPr>
            <a:r>
              <a:rPr lang="tr-TR" sz="2000" dirty="0">
                <a:solidFill>
                  <a:schemeClr val="tx1">
                    <a:lumMod val="75000"/>
                    <a:lumOff val="25000"/>
                  </a:schemeClr>
                </a:solidFill>
              </a:rPr>
              <a:t>Evlendirilen çocuğa daha iyi ekonomik şartlar sağlama isteği</a:t>
            </a:r>
          </a:p>
          <a:p>
            <a:pPr marL="285750" indent="-285750" algn="l">
              <a:buFont typeface="Arial"/>
              <a:buChar char="•"/>
            </a:pPr>
            <a:r>
              <a:rPr lang="tr-TR" sz="2000" dirty="0">
                <a:solidFill>
                  <a:schemeClr val="tx1">
                    <a:lumMod val="75000"/>
                    <a:lumOff val="25000"/>
                  </a:schemeClr>
                </a:solidFill>
              </a:rPr>
              <a:t>Varlıklı ailelerde maddi birikimin / kazancın aile içinde kalması </a:t>
            </a:r>
          </a:p>
        </p:txBody>
      </p:sp>
      <p:pic>
        <p:nvPicPr>
          <p:cNvPr id="2" name="Picture 1" descr="_MG_3668.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119" y="1455252"/>
            <a:ext cx="3379888" cy="2253258"/>
          </a:xfrm>
          <a:prstGeom prst="rect">
            <a:avLst/>
          </a:prstGeom>
        </p:spPr>
      </p:pic>
      <p:sp>
        <p:nvSpPr>
          <p:cNvPr id="6" name="Rectangle 5"/>
          <p:cNvSpPr/>
          <p:nvPr/>
        </p:nvSpPr>
        <p:spPr>
          <a:xfrm>
            <a:off x="256119" y="3437855"/>
            <a:ext cx="1975221" cy="215444"/>
          </a:xfrm>
          <a:prstGeom prst="rect">
            <a:avLst/>
          </a:prstGeom>
        </p:spPr>
        <p:txBody>
          <a:bodyPr wrap="none">
            <a:spAutoFit/>
          </a:bodyPr>
          <a:lstStyle/>
          <a:p>
            <a:pPr>
              <a:spcAft>
                <a:spcPts val="0"/>
              </a:spcAft>
            </a:pPr>
            <a:r>
              <a:rPr lang="en-US" sz="800" i="1" dirty="0">
                <a:solidFill>
                  <a:schemeClr val="bg1"/>
                </a:solidFill>
                <a:ea typeface="Calibri" panose="020F0502020204030204" pitchFamily="34" charset="0"/>
                <a:cs typeface="Times New Roman" panose="02020603050405020304" pitchFamily="18" charset="0"/>
              </a:rPr>
              <a:t>@UNICEF </a:t>
            </a:r>
            <a:r>
              <a:rPr lang="en-US" sz="800" i="1" dirty="0" smtClean="0">
                <a:solidFill>
                  <a:schemeClr val="bg1"/>
                </a:solidFill>
                <a:ea typeface="Calibri" panose="020F0502020204030204" pitchFamily="34" charset="0"/>
                <a:cs typeface="Times New Roman" panose="02020603050405020304" pitchFamily="18" charset="0"/>
              </a:rPr>
              <a:t>- </a:t>
            </a:r>
            <a:r>
              <a:rPr lang="en-US" sz="800" i="1" dirty="0">
                <a:solidFill>
                  <a:schemeClr val="bg1"/>
                </a:solidFill>
                <a:ea typeface="Calibri" panose="020F0502020204030204" pitchFamily="34" charset="0"/>
                <a:cs typeface="Times New Roman" panose="02020603050405020304" pitchFamily="18" charset="0"/>
              </a:rPr>
              <a:t>Ankara Turkey 2016 - </a:t>
            </a:r>
            <a:r>
              <a:rPr lang="en-US" sz="800" i="1" dirty="0" err="1">
                <a:solidFill>
                  <a:schemeClr val="bg1"/>
                </a:solidFill>
                <a:ea typeface="Calibri" panose="020F0502020204030204" pitchFamily="34" charset="0"/>
                <a:cs typeface="Times New Roman" panose="02020603050405020304" pitchFamily="18" charset="0"/>
              </a:rPr>
              <a:t>Feyzioğlu</a:t>
            </a:r>
            <a:endParaRPr lang="en-US" sz="800" i="1" dirty="0">
              <a:solidFill>
                <a:schemeClr val="bg1"/>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54561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sebep ve sonuclar-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Title 1"/>
          <p:cNvSpPr>
            <a:spLocks noGrp="1"/>
          </p:cNvSpPr>
          <p:nvPr>
            <p:ph type="ctrTitle"/>
          </p:nvPr>
        </p:nvSpPr>
        <p:spPr>
          <a:xfrm>
            <a:off x="685800" y="652567"/>
            <a:ext cx="7772400" cy="444853"/>
          </a:xfrm>
        </p:spPr>
        <p:txBody>
          <a:bodyPr>
            <a:noAutofit/>
          </a:bodyPr>
          <a:lstStyle/>
          <a:p>
            <a:r>
              <a:rPr lang="en-US" sz="2600" b="1" dirty="0" err="1" smtClean="0">
                <a:solidFill>
                  <a:srgbClr val="139878"/>
                </a:solidFill>
              </a:rPr>
              <a:t>Çocuk</a:t>
            </a:r>
            <a:r>
              <a:rPr lang="en-US" sz="2600" b="1" dirty="0" smtClean="0">
                <a:solidFill>
                  <a:srgbClr val="139878"/>
                </a:solidFill>
              </a:rPr>
              <a:t> </a:t>
            </a:r>
            <a:r>
              <a:rPr lang="en-US" sz="2600" b="1" dirty="0" err="1" smtClean="0">
                <a:solidFill>
                  <a:srgbClr val="139878"/>
                </a:solidFill>
              </a:rPr>
              <a:t>Evliliklerinin</a:t>
            </a:r>
            <a:r>
              <a:rPr lang="en-US" sz="2600" b="1" dirty="0" smtClean="0">
                <a:solidFill>
                  <a:srgbClr val="139878"/>
                </a:solidFill>
              </a:rPr>
              <a:t> </a:t>
            </a:r>
            <a:r>
              <a:rPr lang="en-US" sz="2600" b="1" dirty="0" err="1" smtClean="0">
                <a:solidFill>
                  <a:srgbClr val="139878"/>
                </a:solidFill>
              </a:rPr>
              <a:t>Sebepleri</a:t>
            </a:r>
            <a:r>
              <a:rPr lang="en-US" sz="2600" b="1" dirty="0" smtClean="0">
                <a:solidFill>
                  <a:srgbClr val="139878"/>
                </a:solidFill>
              </a:rPr>
              <a:t> 2</a:t>
            </a:r>
            <a:endParaRPr lang="en-US" sz="2600" b="1" dirty="0">
              <a:solidFill>
                <a:srgbClr val="139878"/>
              </a:solidFill>
            </a:endParaRPr>
          </a:p>
        </p:txBody>
      </p:sp>
      <p:sp>
        <p:nvSpPr>
          <p:cNvPr id="8" name="Subtitle 2"/>
          <p:cNvSpPr>
            <a:spLocks noGrp="1"/>
          </p:cNvSpPr>
          <p:nvPr>
            <p:ph type="subTitle" idx="1"/>
          </p:nvPr>
        </p:nvSpPr>
        <p:spPr>
          <a:xfrm>
            <a:off x="256117" y="1345563"/>
            <a:ext cx="8336703" cy="1748056"/>
          </a:xfrm>
        </p:spPr>
        <p:txBody>
          <a:bodyPr>
            <a:noAutofit/>
          </a:bodyPr>
          <a:lstStyle/>
          <a:p>
            <a:pPr algn="l"/>
            <a:endParaRPr lang="en-US" sz="2000" b="1" dirty="0" smtClean="0">
              <a:solidFill>
                <a:schemeClr val="tx1">
                  <a:lumMod val="75000"/>
                  <a:lumOff val="25000"/>
                </a:schemeClr>
              </a:solidFill>
            </a:endParaRPr>
          </a:p>
          <a:p>
            <a:pPr algn="l"/>
            <a:r>
              <a:rPr lang="en-US" sz="2000" b="1" dirty="0" err="1" smtClean="0">
                <a:solidFill>
                  <a:schemeClr val="tx1">
                    <a:lumMod val="75000"/>
                    <a:lumOff val="25000"/>
                  </a:schemeClr>
                </a:solidFill>
              </a:rPr>
              <a:t>Düşük</a:t>
            </a:r>
            <a:r>
              <a:rPr lang="en-US" sz="2000" b="1" dirty="0" smtClean="0">
                <a:solidFill>
                  <a:schemeClr val="tx1">
                    <a:lumMod val="75000"/>
                    <a:lumOff val="25000"/>
                  </a:schemeClr>
                </a:solidFill>
              </a:rPr>
              <a:t> </a:t>
            </a:r>
            <a:r>
              <a:rPr lang="en-US" sz="2000" b="1" dirty="0" err="1" smtClean="0">
                <a:solidFill>
                  <a:schemeClr val="tx1">
                    <a:lumMod val="75000"/>
                    <a:lumOff val="25000"/>
                  </a:schemeClr>
                </a:solidFill>
              </a:rPr>
              <a:t>eğitim</a:t>
            </a:r>
            <a:r>
              <a:rPr lang="en-US" sz="2000" b="1" dirty="0" smtClean="0">
                <a:solidFill>
                  <a:schemeClr val="tx1">
                    <a:lumMod val="75000"/>
                    <a:lumOff val="25000"/>
                  </a:schemeClr>
                </a:solidFill>
              </a:rPr>
              <a:t> </a:t>
            </a:r>
            <a:r>
              <a:rPr lang="en-US" sz="2000" b="1" dirty="0" err="1" smtClean="0">
                <a:solidFill>
                  <a:schemeClr val="tx1">
                    <a:lumMod val="75000"/>
                    <a:lumOff val="25000"/>
                  </a:schemeClr>
                </a:solidFill>
              </a:rPr>
              <a:t>düzeyi</a:t>
            </a:r>
            <a:r>
              <a:rPr lang="en-US" sz="2000" b="1" dirty="0" smtClean="0">
                <a:solidFill>
                  <a:schemeClr val="tx1">
                    <a:lumMod val="75000"/>
                    <a:lumOff val="25000"/>
                  </a:schemeClr>
                </a:solidFill>
              </a:rPr>
              <a:t>/</a:t>
            </a:r>
            <a:r>
              <a:rPr lang="en-US" sz="2000" b="1" dirty="0" err="1" smtClean="0">
                <a:solidFill>
                  <a:schemeClr val="tx1">
                    <a:lumMod val="75000"/>
                    <a:lumOff val="25000"/>
                  </a:schemeClr>
                </a:solidFill>
              </a:rPr>
              <a:t>kalitesi</a:t>
            </a:r>
            <a:r>
              <a:rPr lang="en-US" sz="2000" b="1" dirty="0" smtClean="0">
                <a:solidFill>
                  <a:schemeClr val="tx1">
                    <a:lumMod val="75000"/>
                    <a:lumOff val="25000"/>
                  </a:schemeClr>
                </a:solidFill>
              </a:rPr>
              <a:t>:</a:t>
            </a:r>
            <a:endParaRPr lang="tr-TR" sz="2000" dirty="0" smtClean="0">
              <a:solidFill>
                <a:schemeClr val="tx1">
                  <a:lumMod val="75000"/>
                  <a:lumOff val="25000"/>
                </a:schemeClr>
              </a:solidFill>
            </a:endParaRPr>
          </a:p>
          <a:p>
            <a:pPr algn="l"/>
            <a:r>
              <a:rPr lang="en-US" sz="2000" dirty="0" smtClean="0">
                <a:solidFill>
                  <a:schemeClr val="tx1">
                    <a:lumMod val="75000"/>
                    <a:lumOff val="25000"/>
                  </a:schemeClr>
                </a:solidFill>
              </a:rPr>
              <a:t>Formal </a:t>
            </a:r>
            <a:r>
              <a:rPr lang="en-US" sz="2000" dirty="0" err="1" smtClean="0">
                <a:solidFill>
                  <a:schemeClr val="tx1">
                    <a:lumMod val="75000"/>
                    <a:lumOff val="25000"/>
                  </a:schemeClr>
                </a:solidFill>
              </a:rPr>
              <a:t>eğitime</a:t>
            </a:r>
            <a:r>
              <a:rPr lang="en-US" sz="2000" dirty="0" smtClean="0">
                <a:solidFill>
                  <a:schemeClr val="tx1">
                    <a:lumMod val="75000"/>
                    <a:lumOff val="25000"/>
                  </a:schemeClr>
                </a:solidFill>
              </a:rPr>
              <a:t> </a:t>
            </a:r>
            <a:r>
              <a:rPr lang="en-US" sz="2000" dirty="0" err="1" smtClean="0">
                <a:solidFill>
                  <a:schemeClr val="tx1">
                    <a:lumMod val="75000"/>
                    <a:lumOff val="25000"/>
                  </a:schemeClr>
                </a:solidFill>
              </a:rPr>
              <a:t>devam</a:t>
            </a:r>
            <a:r>
              <a:rPr lang="en-US" sz="2000" dirty="0" smtClean="0">
                <a:solidFill>
                  <a:schemeClr val="tx1">
                    <a:lumMod val="75000"/>
                    <a:lumOff val="25000"/>
                  </a:schemeClr>
                </a:solidFill>
              </a:rPr>
              <a:t> </a:t>
            </a:r>
            <a:r>
              <a:rPr lang="en-US" sz="2000" dirty="0" err="1" smtClean="0">
                <a:solidFill>
                  <a:schemeClr val="tx1">
                    <a:lumMod val="75000"/>
                    <a:lumOff val="25000"/>
                  </a:schemeClr>
                </a:solidFill>
              </a:rPr>
              <a:t>eden</a:t>
            </a:r>
            <a:r>
              <a:rPr lang="en-US" sz="2000" dirty="0" smtClean="0">
                <a:solidFill>
                  <a:schemeClr val="tx1">
                    <a:lumMod val="75000"/>
                    <a:lumOff val="25000"/>
                  </a:schemeClr>
                </a:solidFill>
              </a:rPr>
              <a:t> </a:t>
            </a:r>
            <a:r>
              <a:rPr lang="en-US" sz="2000" dirty="0" err="1" smtClean="0">
                <a:solidFill>
                  <a:schemeClr val="tx1">
                    <a:lumMod val="75000"/>
                    <a:lumOff val="25000"/>
                  </a:schemeClr>
                </a:solidFill>
              </a:rPr>
              <a:t>kızların</a:t>
            </a:r>
            <a:r>
              <a:rPr lang="en-US" sz="2000" dirty="0" smtClean="0">
                <a:solidFill>
                  <a:schemeClr val="tx1">
                    <a:lumMod val="75000"/>
                    <a:lumOff val="25000"/>
                  </a:schemeClr>
                </a:solidFill>
              </a:rPr>
              <a:t> </a:t>
            </a:r>
            <a:r>
              <a:rPr lang="en-US" sz="2000" dirty="0" err="1" smtClean="0">
                <a:solidFill>
                  <a:schemeClr val="tx1">
                    <a:lumMod val="75000"/>
                    <a:lumOff val="25000"/>
                  </a:schemeClr>
                </a:solidFill>
              </a:rPr>
              <a:t>çocuk</a:t>
            </a:r>
            <a:r>
              <a:rPr lang="en-US" sz="2000" dirty="0" smtClean="0">
                <a:solidFill>
                  <a:schemeClr val="tx1">
                    <a:lumMod val="75000"/>
                    <a:lumOff val="25000"/>
                  </a:schemeClr>
                </a:solidFill>
              </a:rPr>
              <a:t> </a:t>
            </a:r>
            <a:r>
              <a:rPr lang="en-US" sz="2000" dirty="0" err="1" smtClean="0">
                <a:solidFill>
                  <a:schemeClr val="tx1">
                    <a:lumMod val="75000"/>
                    <a:lumOff val="25000"/>
                  </a:schemeClr>
                </a:solidFill>
              </a:rPr>
              <a:t>yaşta</a:t>
            </a:r>
            <a:r>
              <a:rPr lang="en-US" sz="2000" dirty="0" smtClean="0">
                <a:solidFill>
                  <a:schemeClr val="tx1">
                    <a:lumMod val="75000"/>
                    <a:lumOff val="25000"/>
                  </a:schemeClr>
                </a:solidFill>
              </a:rPr>
              <a:t> </a:t>
            </a:r>
            <a:r>
              <a:rPr lang="en-US" sz="2000" dirty="0" err="1" smtClean="0">
                <a:solidFill>
                  <a:schemeClr val="tx1">
                    <a:lumMod val="75000"/>
                    <a:lumOff val="25000"/>
                  </a:schemeClr>
                </a:solidFill>
              </a:rPr>
              <a:t>evlenme</a:t>
            </a:r>
            <a:r>
              <a:rPr lang="en-US" sz="2000" dirty="0" smtClean="0">
                <a:solidFill>
                  <a:schemeClr val="tx1">
                    <a:lumMod val="75000"/>
                    <a:lumOff val="25000"/>
                  </a:schemeClr>
                </a:solidFill>
              </a:rPr>
              <a:t> </a:t>
            </a:r>
            <a:r>
              <a:rPr lang="en-US" sz="2000" dirty="0" err="1" smtClean="0">
                <a:solidFill>
                  <a:schemeClr val="tx1">
                    <a:lumMod val="75000"/>
                    <a:lumOff val="25000"/>
                  </a:schemeClr>
                </a:solidFill>
              </a:rPr>
              <a:t>oranı</a:t>
            </a:r>
            <a:r>
              <a:rPr lang="en-US" sz="2000" dirty="0" smtClean="0">
                <a:solidFill>
                  <a:schemeClr val="tx1">
                    <a:lumMod val="75000"/>
                    <a:lumOff val="25000"/>
                  </a:schemeClr>
                </a:solidFill>
              </a:rPr>
              <a:t> </a:t>
            </a:r>
            <a:r>
              <a:rPr lang="en-US" sz="2000" dirty="0" err="1" smtClean="0">
                <a:solidFill>
                  <a:schemeClr val="tx1">
                    <a:lumMod val="75000"/>
                    <a:lumOff val="25000"/>
                  </a:schemeClr>
                </a:solidFill>
              </a:rPr>
              <a:t>etmeyenlere</a:t>
            </a:r>
            <a:r>
              <a:rPr lang="en-US" sz="2000" dirty="0" smtClean="0">
                <a:solidFill>
                  <a:schemeClr val="tx1">
                    <a:lumMod val="75000"/>
                    <a:lumOff val="25000"/>
                  </a:schemeClr>
                </a:solidFill>
              </a:rPr>
              <a:t> </a:t>
            </a:r>
            <a:r>
              <a:rPr lang="en-US" sz="2000" dirty="0" err="1" smtClean="0">
                <a:solidFill>
                  <a:schemeClr val="tx1">
                    <a:lumMod val="75000"/>
                    <a:lumOff val="25000"/>
                  </a:schemeClr>
                </a:solidFill>
              </a:rPr>
              <a:t>göre</a:t>
            </a:r>
            <a:r>
              <a:rPr lang="en-US" sz="2000" dirty="0" smtClean="0">
                <a:solidFill>
                  <a:schemeClr val="tx1">
                    <a:lumMod val="75000"/>
                    <a:lumOff val="25000"/>
                  </a:schemeClr>
                </a:solidFill>
              </a:rPr>
              <a:t> 6 </a:t>
            </a:r>
            <a:r>
              <a:rPr lang="en-US" sz="2000" dirty="0" err="1" smtClean="0">
                <a:solidFill>
                  <a:schemeClr val="tx1">
                    <a:lumMod val="75000"/>
                    <a:lumOff val="25000"/>
                  </a:schemeClr>
                </a:solidFill>
              </a:rPr>
              <a:t>kat</a:t>
            </a:r>
            <a:r>
              <a:rPr lang="en-US" sz="2000" dirty="0" smtClean="0">
                <a:solidFill>
                  <a:schemeClr val="tx1">
                    <a:lumMod val="75000"/>
                    <a:lumOff val="25000"/>
                  </a:schemeClr>
                </a:solidFill>
              </a:rPr>
              <a:t> </a:t>
            </a:r>
            <a:r>
              <a:rPr lang="en-US" sz="2000" dirty="0" err="1" smtClean="0">
                <a:solidFill>
                  <a:schemeClr val="tx1">
                    <a:lumMod val="75000"/>
                    <a:lumOff val="25000"/>
                  </a:schemeClr>
                </a:solidFill>
              </a:rPr>
              <a:t>daha</a:t>
            </a:r>
            <a:r>
              <a:rPr lang="en-US" sz="2000" dirty="0" smtClean="0">
                <a:solidFill>
                  <a:schemeClr val="tx1">
                    <a:lumMod val="75000"/>
                    <a:lumOff val="25000"/>
                  </a:schemeClr>
                </a:solidFill>
              </a:rPr>
              <a:t> </a:t>
            </a:r>
            <a:r>
              <a:rPr lang="en-US" sz="2000" dirty="0" err="1" smtClean="0">
                <a:solidFill>
                  <a:schemeClr val="tx1">
                    <a:lumMod val="75000"/>
                    <a:lumOff val="25000"/>
                  </a:schemeClr>
                </a:solidFill>
              </a:rPr>
              <a:t>azdır</a:t>
            </a:r>
            <a:r>
              <a:rPr lang="en-US" sz="2000" dirty="0" smtClean="0">
                <a:solidFill>
                  <a:schemeClr val="tx1">
                    <a:lumMod val="75000"/>
                    <a:lumOff val="25000"/>
                  </a:schemeClr>
                </a:solidFill>
              </a:rPr>
              <a:t>.</a:t>
            </a:r>
          </a:p>
          <a:p>
            <a:pPr algn="l"/>
            <a:endParaRPr lang="tr-TR" sz="2000" dirty="0" smtClean="0">
              <a:solidFill>
                <a:schemeClr val="tx1">
                  <a:lumMod val="75000"/>
                  <a:lumOff val="25000"/>
                </a:schemeClr>
              </a:solidFill>
            </a:endParaRPr>
          </a:p>
          <a:p>
            <a:pPr algn="l"/>
            <a:r>
              <a:rPr lang="en-US" sz="2000" dirty="0" err="1" smtClean="0">
                <a:solidFill>
                  <a:schemeClr val="tx1">
                    <a:lumMod val="75000"/>
                    <a:lumOff val="25000"/>
                  </a:schemeClr>
                </a:solidFill>
              </a:rPr>
              <a:t>Eğitimin</a:t>
            </a:r>
            <a:r>
              <a:rPr lang="en-US" sz="2000" dirty="0" smtClean="0">
                <a:solidFill>
                  <a:schemeClr val="tx1">
                    <a:lumMod val="75000"/>
                    <a:lumOff val="25000"/>
                  </a:schemeClr>
                </a:solidFill>
              </a:rPr>
              <a:t> </a:t>
            </a:r>
            <a:r>
              <a:rPr lang="en-US" sz="2000" dirty="0" err="1" smtClean="0">
                <a:solidFill>
                  <a:schemeClr val="tx1">
                    <a:lumMod val="75000"/>
                    <a:lumOff val="25000"/>
                  </a:schemeClr>
                </a:solidFill>
              </a:rPr>
              <a:t>yalnızca</a:t>
            </a:r>
            <a:r>
              <a:rPr lang="en-US" sz="2000" dirty="0" smtClean="0">
                <a:solidFill>
                  <a:schemeClr val="tx1">
                    <a:lumMod val="75000"/>
                    <a:lumOff val="25000"/>
                  </a:schemeClr>
                </a:solidFill>
              </a:rPr>
              <a:t> </a:t>
            </a:r>
            <a:r>
              <a:rPr lang="en-US" sz="2000" dirty="0" err="1" smtClean="0">
                <a:solidFill>
                  <a:schemeClr val="tx1">
                    <a:lumMod val="75000"/>
                    <a:lumOff val="25000"/>
                  </a:schemeClr>
                </a:solidFill>
              </a:rPr>
              <a:t>süresi</a:t>
            </a:r>
            <a:r>
              <a:rPr lang="en-US" sz="2000" dirty="0" smtClean="0">
                <a:solidFill>
                  <a:schemeClr val="tx1">
                    <a:lumMod val="75000"/>
                    <a:lumOff val="25000"/>
                  </a:schemeClr>
                </a:solidFill>
              </a:rPr>
              <a:t> </a:t>
            </a:r>
            <a:r>
              <a:rPr lang="en-US" sz="2000" dirty="0" err="1" smtClean="0">
                <a:solidFill>
                  <a:schemeClr val="tx1">
                    <a:lumMod val="75000"/>
                    <a:lumOff val="25000"/>
                  </a:schemeClr>
                </a:solidFill>
              </a:rPr>
              <a:t>değil</a:t>
            </a:r>
            <a:r>
              <a:rPr lang="en-US" sz="2000" dirty="0" smtClean="0">
                <a:solidFill>
                  <a:schemeClr val="tx1">
                    <a:lumMod val="75000"/>
                    <a:lumOff val="25000"/>
                  </a:schemeClr>
                </a:solidFill>
              </a:rPr>
              <a:t>, </a:t>
            </a:r>
            <a:r>
              <a:rPr lang="en-US" sz="2000" dirty="0" err="1" smtClean="0">
                <a:solidFill>
                  <a:schemeClr val="tx1">
                    <a:lumMod val="75000"/>
                    <a:lumOff val="25000"/>
                  </a:schemeClr>
                </a:solidFill>
              </a:rPr>
              <a:t>okulların</a:t>
            </a:r>
            <a:r>
              <a:rPr lang="en-US" sz="2000" dirty="0" smtClean="0">
                <a:solidFill>
                  <a:schemeClr val="tx1">
                    <a:lumMod val="75000"/>
                    <a:lumOff val="25000"/>
                  </a:schemeClr>
                </a:solidFill>
              </a:rPr>
              <a:t> </a:t>
            </a:r>
            <a:r>
              <a:rPr lang="en-US" sz="2000" dirty="0" err="1" smtClean="0">
                <a:solidFill>
                  <a:schemeClr val="tx1">
                    <a:lumMod val="75000"/>
                    <a:lumOff val="25000"/>
                  </a:schemeClr>
                </a:solidFill>
              </a:rPr>
              <a:t>fiziki</a:t>
            </a:r>
            <a:r>
              <a:rPr lang="en-US" sz="2000" dirty="0" smtClean="0">
                <a:solidFill>
                  <a:schemeClr val="tx1">
                    <a:lumMod val="75000"/>
                    <a:lumOff val="25000"/>
                  </a:schemeClr>
                </a:solidFill>
              </a:rPr>
              <a:t> </a:t>
            </a:r>
            <a:r>
              <a:rPr lang="en-US" sz="2000" dirty="0" err="1" smtClean="0">
                <a:solidFill>
                  <a:schemeClr val="tx1">
                    <a:lumMod val="75000"/>
                    <a:lumOff val="25000"/>
                  </a:schemeClr>
                </a:solidFill>
              </a:rPr>
              <a:t>ve</a:t>
            </a:r>
            <a:r>
              <a:rPr lang="en-US" sz="2000" dirty="0" smtClean="0">
                <a:solidFill>
                  <a:schemeClr val="tx1">
                    <a:lumMod val="75000"/>
                    <a:lumOff val="25000"/>
                  </a:schemeClr>
                </a:solidFill>
              </a:rPr>
              <a:t> </a:t>
            </a:r>
            <a:r>
              <a:rPr lang="en-US" sz="2000" dirty="0" err="1" smtClean="0">
                <a:solidFill>
                  <a:schemeClr val="tx1">
                    <a:lumMod val="75000"/>
                    <a:lumOff val="25000"/>
                  </a:schemeClr>
                </a:solidFill>
              </a:rPr>
              <a:t>sosyal</a:t>
            </a:r>
            <a:r>
              <a:rPr lang="en-US" sz="2000" dirty="0" smtClean="0">
                <a:solidFill>
                  <a:schemeClr val="tx1">
                    <a:lumMod val="75000"/>
                    <a:lumOff val="25000"/>
                  </a:schemeClr>
                </a:solidFill>
              </a:rPr>
              <a:t> </a:t>
            </a:r>
            <a:r>
              <a:rPr lang="en-US" sz="2000" dirty="0" err="1" smtClean="0">
                <a:solidFill>
                  <a:schemeClr val="tx1">
                    <a:lumMod val="75000"/>
                    <a:lumOff val="25000"/>
                  </a:schemeClr>
                </a:solidFill>
              </a:rPr>
              <a:t>koşulları</a:t>
            </a:r>
            <a:r>
              <a:rPr lang="en-US" sz="2000" dirty="0" smtClean="0">
                <a:solidFill>
                  <a:schemeClr val="tx1">
                    <a:lumMod val="75000"/>
                    <a:lumOff val="25000"/>
                  </a:schemeClr>
                </a:solidFill>
              </a:rPr>
              <a:t> da </a:t>
            </a:r>
            <a:r>
              <a:rPr lang="en-US" sz="2000" dirty="0" err="1" smtClean="0">
                <a:solidFill>
                  <a:schemeClr val="tx1">
                    <a:lumMod val="75000"/>
                    <a:lumOff val="25000"/>
                  </a:schemeClr>
                </a:solidFill>
              </a:rPr>
              <a:t>etkendir</a:t>
            </a:r>
            <a:r>
              <a:rPr lang="en-US" sz="2000" dirty="0" smtClean="0">
                <a:solidFill>
                  <a:schemeClr val="tx1">
                    <a:lumMod val="75000"/>
                    <a:lumOff val="25000"/>
                  </a:schemeClr>
                </a:solidFill>
              </a:rPr>
              <a:t>. (</a:t>
            </a:r>
            <a:r>
              <a:rPr lang="en-US" sz="2000" dirty="0" err="1" smtClean="0">
                <a:solidFill>
                  <a:schemeClr val="tx1">
                    <a:lumMod val="75000"/>
                    <a:lumOff val="25000"/>
                  </a:schemeClr>
                </a:solidFill>
              </a:rPr>
              <a:t>Okulda</a:t>
            </a:r>
            <a:r>
              <a:rPr lang="en-US" sz="2000" dirty="0" smtClean="0">
                <a:solidFill>
                  <a:schemeClr val="tx1">
                    <a:lumMod val="75000"/>
                    <a:lumOff val="25000"/>
                  </a:schemeClr>
                </a:solidFill>
              </a:rPr>
              <a:t> </a:t>
            </a:r>
            <a:r>
              <a:rPr lang="en-US" sz="2000" dirty="0" err="1" smtClean="0">
                <a:solidFill>
                  <a:schemeClr val="tx1">
                    <a:lumMod val="75000"/>
                    <a:lumOff val="25000"/>
                  </a:schemeClr>
                </a:solidFill>
              </a:rPr>
              <a:t>şiddet</a:t>
            </a:r>
            <a:r>
              <a:rPr lang="en-US" sz="2000" dirty="0" smtClean="0">
                <a:solidFill>
                  <a:schemeClr val="tx1">
                    <a:lumMod val="75000"/>
                    <a:lumOff val="25000"/>
                  </a:schemeClr>
                </a:solidFill>
              </a:rPr>
              <a:t>, </a:t>
            </a:r>
            <a:r>
              <a:rPr lang="en-US" sz="2000" dirty="0" err="1" smtClean="0">
                <a:solidFill>
                  <a:schemeClr val="tx1">
                    <a:lumMod val="75000"/>
                    <a:lumOff val="25000"/>
                  </a:schemeClr>
                </a:solidFill>
              </a:rPr>
              <a:t>ayrımcılık</a:t>
            </a:r>
            <a:r>
              <a:rPr lang="en-US" sz="2000" dirty="0" smtClean="0">
                <a:solidFill>
                  <a:schemeClr val="tx1">
                    <a:lumMod val="75000"/>
                    <a:lumOff val="25000"/>
                  </a:schemeClr>
                </a:solidFill>
              </a:rPr>
              <a:t>, </a:t>
            </a:r>
            <a:r>
              <a:rPr lang="en-US" sz="2000" dirty="0" err="1" smtClean="0">
                <a:solidFill>
                  <a:schemeClr val="tx1">
                    <a:lumMod val="75000"/>
                    <a:lumOff val="25000"/>
                  </a:schemeClr>
                </a:solidFill>
              </a:rPr>
              <a:t>aşırı</a:t>
            </a:r>
            <a:r>
              <a:rPr lang="en-US" sz="2000" dirty="0" smtClean="0">
                <a:solidFill>
                  <a:schemeClr val="tx1">
                    <a:lumMod val="75000"/>
                    <a:lumOff val="25000"/>
                  </a:schemeClr>
                </a:solidFill>
              </a:rPr>
              <a:t> </a:t>
            </a:r>
            <a:r>
              <a:rPr lang="en-US" sz="2000" dirty="0" err="1" smtClean="0">
                <a:solidFill>
                  <a:schemeClr val="tx1">
                    <a:lumMod val="75000"/>
                    <a:lumOff val="25000"/>
                  </a:schemeClr>
                </a:solidFill>
              </a:rPr>
              <a:t>kalabalık</a:t>
            </a:r>
            <a:r>
              <a:rPr lang="en-US" sz="2000" dirty="0" smtClean="0">
                <a:solidFill>
                  <a:schemeClr val="tx1">
                    <a:lumMod val="75000"/>
                    <a:lumOff val="25000"/>
                  </a:schemeClr>
                </a:solidFill>
              </a:rPr>
              <a:t> </a:t>
            </a:r>
            <a:r>
              <a:rPr lang="en-US" sz="2000" dirty="0" err="1" smtClean="0">
                <a:solidFill>
                  <a:schemeClr val="tx1">
                    <a:lumMod val="75000"/>
                    <a:lumOff val="25000"/>
                  </a:schemeClr>
                </a:solidFill>
              </a:rPr>
              <a:t>sınıflar</a:t>
            </a:r>
            <a:r>
              <a:rPr lang="en-US" sz="2000" dirty="0" smtClean="0">
                <a:solidFill>
                  <a:schemeClr val="tx1">
                    <a:lumMod val="75000"/>
                    <a:lumOff val="25000"/>
                  </a:schemeClr>
                </a:solidFill>
              </a:rPr>
              <a:t>, </a:t>
            </a:r>
            <a:r>
              <a:rPr lang="en-US" sz="2000" dirty="0" err="1" smtClean="0">
                <a:solidFill>
                  <a:schemeClr val="tx1">
                    <a:lumMod val="75000"/>
                    <a:lumOff val="25000"/>
                  </a:schemeClr>
                </a:solidFill>
              </a:rPr>
              <a:t>pahalı</a:t>
            </a:r>
            <a:r>
              <a:rPr lang="en-US" sz="2000" dirty="0" smtClean="0">
                <a:solidFill>
                  <a:schemeClr val="tx1">
                    <a:lumMod val="75000"/>
                    <a:lumOff val="25000"/>
                  </a:schemeClr>
                </a:solidFill>
              </a:rPr>
              <a:t> </a:t>
            </a:r>
            <a:r>
              <a:rPr lang="en-US" sz="2000" dirty="0" err="1" smtClean="0">
                <a:solidFill>
                  <a:schemeClr val="tx1">
                    <a:lumMod val="75000"/>
                    <a:lumOff val="25000"/>
                  </a:schemeClr>
                </a:solidFill>
              </a:rPr>
              <a:t>eğitim</a:t>
            </a:r>
            <a:r>
              <a:rPr lang="en-US" sz="2000" dirty="0" smtClean="0">
                <a:solidFill>
                  <a:schemeClr val="tx1">
                    <a:lumMod val="75000"/>
                    <a:lumOff val="25000"/>
                  </a:schemeClr>
                </a:solidFill>
              </a:rPr>
              <a:t>, </a:t>
            </a:r>
            <a:r>
              <a:rPr lang="en-US" sz="2000" dirty="0" err="1" smtClean="0">
                <a:solidFill>
                  <a:schemeClr val="tx1">
                    <a:lumMod val="75000"/>
                    <a:lumOff val="25000"/>
                  </a:schemeClr>
                </a:solidFill>
              </a:rPr>
              <a:t>ulaşım</a:t>
            </a:r>
            <a:r>
              <a:rPr lang="en-US" sz="2000" dirty="0" smtClean="0">
                <a:solidFill>
                  <a:schemeClr val="tx1">
                    <a:lumMod val="75000"/>
                    <a:lumOff val="25000"/>
                  </a:schemeClr>
                </a:solidFill>
              </a:rPr>
              <a:t>, </a:t>
            </a:r>
            <a:r>
              <a:rPr lang="en-US" sz="2000" dirty="0" err="1" smtClean="0">
                <a:solidFill>
                  <a:schemeClr val="tx1">
                    <a:lumMod val="75000"/>
                    <a:lumOff val="25000"/>
                  </a:schemeClr>
                </a:solidFill>
              </a:rPr>
              <a:t>okul</a:t>
            </a:r>
            <a:r>
              <a:rPr lang="en-US" sz="2000" dirty="0" smtClean="0">
                <a:solidFill>
                  <a:schemeClr val="tx1">
                    <a:lumMod val="75000"/>
                    <a:lumOff val="25000"/>
                  </a:schemeClr>
                </a:solidFill>
              </a:rPr>
              <a:t> </a:t>
            </a:r>
            <a:r>
              <a:rPr lang="en-US" sz="2000" dirty="0" err="1" smtClean="0">
                <a:solidFill>
                  <a:schemeClr val="tx1">
                    <a:lumMod val="75000"/>
                    <a:lumOff val="25000"/>
                  </a:schemeClr>
                </a:solidFill>
              </a:rPr>
              <a:t>malzemeleri</a:t>
            </a:r>
            <a:r>
              <a:rPr lang="en-US" sz="2000" dirty="0" smtClean="0">
                <a:solidFill>
                  <a:schemeClr val="tx1">
                    <a:lumMod val="75000"/>
                    <a:lumOff val="25000"/>
                  </a:schemeClr>
                </a:solidFill>
              </a:rPr>
              <a:t>, </a:t>
            </a:r>
            <a:r>
              <a:rPr lang="en-US" sz="2000" dirty="0" err="1" smtClean="0">
                <a:solidFill>
                  <a:schemeClr val="tx1">
                    <a:lumMod val="75000"/>
                    <a:lumOff val="25000"/>
                  </a:schemeClr>
                </a:solidFill>
              </a:rPr>
              <a:t>düşük</a:t>
            </a:r>
            <a:r>
              <a:rPr lang="en-US" sz="2000" dirty="0" smtClean="0">
                <a:solidFill>
                  <a:schemeClr val="tx1">
                    <a:lumMod val="75000"/>
                    <a:lumOff val="25000"/>
                  </a:schemeClr>
                </a:solidFill>
              </a:rPr>
              <a:t> </a:t>
            </a:r>
            <a:r>
              <a:rPr lang="en-US" sz="2000" dirty="0" err="1" smtClean="0">
                <a:solidFill>
                  <a:schemeClr val="tx1">
                    <a:lumMod val="75000"/>
                    <a:lumOff val="25000"/>
                  </a:schemeClr>
                </a:solidFill>
              </a:rPr>
              <a:t>nitelikli</a:t>
            </a:r>
            <a:r>
              <a:rPr lang="en-US" sz="2000" dirty="0" smtClean="0">
                <a:solidFill>
                  <a:schemeClr val="tx1">
                    <a:lumMod val="75000"/>
                    <a:lumOff val="25000"/>
                  </a:schemeClr>
                </a:solidFill>
              </a:rPr>
              <a:t> </a:t>
            </a:r>
            <a:r>
              <a:rPr lang="en-US" sz="2000" dirty="0" err="1" smtClean="0">
                <a:solidFill>
                  <a:schemeClr val="tx1">
                    <a:lumMod val="75000"/>
                    <a:lumOff val="25000"/>
                  </a:schemeClr>
                </a:solidFill>
              </a:rPr>
              <a:t>öğretmenler</a:t>
            </a:r>
            <a:r>
              <a:rPr lang="en-US" sz="2000" dirty="0" smtClean="0">
                <a:solidFill>
                  <a:schemeClr val="tx1">
                    <a:lumMod val="75000"/>
                    <a:lumOff val="25000"/>
                  </a:schemeClr>
                </a:solidFill>
              </a:rPr>
              <a:t> </a:t>
            </a:r>
            <a:r>
              <a:rPr lang="en-US" sz="2000" dirty="0" err="1" smtClean="0">
                <a:solidFill>
                  <a:schemeClr val="tx1">
                    <a:lumMod val="75000"/>
                    <a:lumOff val="25000"/>
                  </a:schemeClr>
                </a:solidFill>
              </a:rPr>
              <a:t>gibi</a:t>
            </a:r>
            <a:r>
              <a:rPr lang="en-US" sz="2000" dirty="0" smtClean="0">
                <a:solidFill>
                  <a:schemeClr val="tx1">
                    <a:lumMod val="75000"/>
                    <a:lumOff val="25000"/>
                  </a:schemeClr>
                </a:solidFill>
              </a:rPr>
              <a:t>.)</a:t>
            </a:r>
            <a:endParaRPr lang="en-US" sz="2000" dirty="0">
              <a:solidFill>
                <a:schemeClr val="tx1">
                  <a:lumMod val="75000"/>
                  <a:lumOff val="25000"/>
                </a:schemeClr>
              </a:solidFill>
            </a:endParaRPr>
          </a:p>
        </p:txBody>
      </p:sp>
    </p:spTree>
    <p:extLst>
      <p:ext uri="{BB962C8B-B14F-4D97-AF65-F5344CB8AC3E}">
        <p14:creationId xmlns:p14="http://schemas.microsoft.com/office/powerpoint/2010/main" val="4080119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sebep ve sonuclar-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Title 1"/>
          <p:cNvSpPr>
            <a:spLocks noGrp="1"/>
          </p:cNvSpPr>
          <p:nvPr>
            <p:ph type="ctrTitle"/>
          </p:nvPr>
        </p:nvSpPr>
        <p:spPr>
          <a:xfrm>
            <a:off x="685800" y="652567"/>
            <a:ext cx="7772400" cy="444853"/>
          </a:xfrm>
        </p:spPr>
        <p:txBody>
          <a:bodyPr>
            <a:noAutofit/>
          </a:bodyPr>
          <a:lstStyle/>
          <a:p>
            <a:r>
              <a:rPr lang="en-US" sz="2600" b="1" dirty="0" err="1" smtClean="0">
                <a:solidFill>
                  <a:srgbClr val="139878"/>
                </a:solidFill>
              </a:rPr>
              <a:t>Çocuk</a:t>
            </a:r>
            <a:r>
              <a:rPr lang="en-US" sz="2600" b="1" dirty="0" smtClean="0">
                <a:solidFill>
                  <a:srgbClr val="139878"/>
                </a:solidFill>
              </a:rPr>
              <a:t> </a:t>
            </a:r>
            <a:r>
              <a:rPr lang="en-US" sz="2600" b="1" dirty="0" err="1" smtClean="0">
                <a:solidFill>
                  <a:srgbClr val="139878"/>
                </a:solidFill>
              </a:rPr>
              <a:t>Evliliklerinin</a:t>
            </a:r>
            <a:r>
              <a:rPr lang="en-US" sz="2600" b="1" dirty="0" smtClean="0">
                <a:solidFill>
                  <a:srgbClr val="139878"/>
                </a:solidFill>
              </a:rPr>
              <a:t> </a:t>
            </a:r>
            <a:r>
              <a:rPr lang="en-US" sz="2600" b="1" dirty="0" err="1" smtClean="0">
                <a:solidFill>
                  <a:srgbClr val="139878"/>
                </a:solidFill>
              </a:rPr>
              <a:t>Sebepleri</a:t>
            </a:r>
            <a:r>
              <a:rPr lang="en-US" sz="2600" b="1" dirty="0" smtClean="0">
                <a:solidFill>
                  <a:srgbClr val="139878"/>
                </a:solidFill>
              </a:rPr>
              <a:t> 3</a:t>
            </a:r>
            <a:endParaRPr lang="en-US" sz="2600" b="1" dirty="0">
              <a:solidFill>
                <a:srgbClr val="139878"/>
              </a:solidFill>
            </a:endParaRPr>
          </a:p>
        </p:txBody>
      </p:sp>
      <p:sp>
        <p:nvSpPr>
          <p:cNvPr id="8" name="Subtitle 2"/>
          <p:cNvSpPr>
            <a:spLocks noGrp="1"/>
          </p:cNvSpPr>
          <p:nvPr>
            <p:ph type="subTitle" idx="1"/>
          </p:nvPr>
        </p:nvSpPr>
        <p:spPr>
          <a:xfrm>
            <a:off x="256117" y="1345563"/>
            <a:ext cx="8336703" cy="1748056"/>
          </a:xfrm>
        </p:spPr>
        <p:txBody>
          <a:bodyPr>
            <a:noAutofit/>
          </a:bodyPr>
          <a:lstStyle/>
          <a:p>
            <a:pPr algn="l"/>
            <a:endParaRPr lang="en-US" sz="2000" b="1" dirty="0" smtClean="0">
              <a:solidFill>
                <a:schemeClr val="tx1">
                  <a:lumMod val="75000"/>
                  <a:lumOff val="25000"/>
                </a:schemeClr>
              </a:solidFill>
            </a:endParaRPr>
          </a:p>
          <a:p>
            <a:pPr algn="l"/>
            <a:r>
              <a:rPr lang="en-US" sz="2000" b="1" dirty="0" err="1" smtClean="0">
                <a:solidFill>
                  <a:schemeClr val="tx1">
                    <a:lumMod val="75000"/>
                    <a:lumOff val="25000"/>
                  </a:schemeClr>
                </a:solidFill>
              </a:rPr>
              <a:t>Kadına</a:t>
            </a:r>
            <a:r>
              <a:rPr lang="en-US" sz="2000" b="1" dirty="0" smtClean="0">
                <a:solidFill>
                  <a:schemeClr val="tx1">
                    <a:lumMod val="75000"/>
                    <a:lumOff val="25000"/>
                  </a:schemeClr>
                </a:solidFill>
              </a:rPr>
              <a:t> </a:t>
            </a:r>
            <a:r>
              <a:rPr lang="en-US" sz="2000" b="1" dirty="0" err="1">
                <a:solidFill>
                  <a:schemeClr val="tx1">
                    <a:lumMod val="75000"/>
                    <a:lumOff val="25000"/>
                  </a:schemeClr>
                </a:solidFill>
              </a:rPr>
              <a:t>yönelik</a:t>
            </a:r>
            <a:r>
              <a:rPr lang="en-US" sz="2000" b="1" dirty="0">
                <a:solidFill>
                  <a:schemeClr val="tx1">
                    <a:lumMod val="75000"/>
                    <a:lumOff val="25000"/>
                  </a:schemeClr>
                </a:solidFill>
              </a:rPr>
              <a:t> </a:t>
            </a:r>
            <a:r>
              <a:rPr lang="en-US" sz="2000" b="1" dirty="0" err="1">
                <a:solidFill>
                  <a:schemeClr val="tx1">
                    <a:lumMod val="75000"/>
                    <a:lumOff val="25000"/>
                  </a:schemeClr>
                </a:solidFill>
              </a:rPr>
              <a:t>şiddet</a:t>
            </a:r>
            <a:r>
              <a:rPr lang="en-US" sz="2000" b="1" dirty="0">
                <a:solidFill>
                  <a:schemeClr val="tx1">
                    <a:lumMod val="75000"/>
                    <a:lumOff val="25000"/>
                  </a:schemeClr>
                </a:solidFill>
              </a:rPr>
              <a:t>:</a:t>
            </a:r>
          </a:p>
          <a:p>
            <a:pPr algn="l"/>
            <a:r>
              <a:rPr lang="en-US" sz="2000" dirty="0" err="1">
                <a:solidFill>
                  <a:schemeClr val="tx1">
                    <a:lumMod val="75000"/>
                    <a:lumOff val="25000"/>
                  </a:schemeClr>
                </a:solidFill>
              </a:rPr>
              <a:t>Kadına</a:t>
            </a:r>
            <a:r>
              <a:rPr lang="en-US" sz="2000" dirty="0">
                <a:solidFill>
                  <a:schemeClr val="tx1">
                    <a:lumMod val="75000"/>
                    <a:lumOff val="25000"/>
                  </a:schemeClr>
                </a:solidFill>
              </a:rPr>
              <a:t> </a:t>
            </a:r>
            <a:r>
              <a:rPr lang="en-US" sz="2000" dirty="0" err="1">
                <a:solidFill>
                  <a:schemeClr val="tx1">
                    <a:lumMod val="75000"/>
                    <a:lumOff val="25000"/>
                  </a:schemeClr>
                </a:solidFill>
              </a:rPr>
              <a:t>yönelik</a:t>
            </a:r>
            <a:r>
              <a:rPr lang="en-US" sz="2000" dirty="0">
                <a:solidFill>
                  <a:schemeClr val="tx1">
                    <a:lumMod val="75000"/>
                    <a:lumOff val="25000"/>
                  </a:schemeClr>
                </a:solidFill>
              </a:rPr>
              <a:t> </a:t>
            </a:r>
            <a:r>
              <a:rPr lang="en-US" sz="2000" dirty="0" err="1">
                <a:solidFill>
                  <a:schemeClr val="tx1">
                    <a:lumMod val="75000"/>
                    <a:lumOff val="25000"/>
                  </a:schemeClr>
                </a:solidFill>
              </a:rPr>
              <a:t>şiddet</a:t>
            </a:r>
            <a:r>
              <a:rPr lang="en-US" sz="2000" dirty="0">
                <a:solidFill>
                  <a:schemeClr val="tx1">
                    <a:lumMod val="75000"/>
                    <a:lumOff val="25000"/>
                  </a:schemeClr>
                </a:solidFill>
              </a:rPr>
              <a:t> </a:t>
            </a:r>
            <a:r>
              <a:rPr lang="en-US" sz="2000" dirty="0" err="1">
                <a:solidFill>
                  <a:schemeClr val="tx1">
                    <a:lumMod val="75000"/>
                    <a:lumOff val="25000"/>
                  </a:schemeClr>
                </a:solidFill>
              </a:rPr>
              <a:t>çocuk</a:t>
            </a:r>
            <a:r>
              <a:rPr lang="en-US" sz="2000" dirty="0">
                <a:solidFill>
                  <a:schemeClr val="tx1">
                    <a:lumMod val="75000"/>
                    <a:lumOff val="25000"/>
                  </a:schemeClr>
                </a:solidFill>
              </a:rPr>
              <a:t> </a:t>
            </a:r>
            <a:r>
              <a:rPr lang="en-US" sz="2000" dirty="0" err="1">
                <a:solidFill>
                  <a:schemeClr val="tx1">
                    <a:lumMod val="75000"/>
                    <a:lumOff val="25000"/>
                  </a:schemeClr>
                </a:solidFill>
              </a:rPr>
              <a:t>evliliklerinin</a:t>
            </a:r>
            <a:r>
              <a:rPr lang="en-US" sz="2000" dirty="0">
                <a:solidFill>
                  <a:schemeClr val="tx1">
                    <a:lumMod val="75000"/>
                    <a:lumOff val="25000"/>
                  </a:schemeClr>
                </a:solidFill>
              </a:rPr>
              <a:t> hem </a:t>
            </a:r>
            <a:r>
              <a:rPr lang="en-US" sz="2000" dirty="0" err="1">
                <a:solidFill>
                  <a:schemeClr val="tx1">
                    <a:lumMod val="75000"/>
                    <a:lumOff val="25000"/>
                  </a:schemeClr>
                </a:solidFill>
              </a:rPr>
              <a:t>sebebi</a:t>
            </a:r>
            <a:r>
              <a:rPr lang="en-US" sz="2000" dirty="0">
                <a:solidFill>
                  <a:schemeClr val="tx1">
                    <a:lumMod val="75000"/>
                    <a:lumOff val="25000"/>
                  </a:schemeClr>
                </a:solidFill>
              </a:rPr>
              <a:t> hem </a:t>
            </a:r>
            <a:r>
              <a:rPr lang="en-US" sz="2000" dirty="0" err="1">
                <a:solidFill>
                  <a:schemeClr val="tx1">
                    <a:lumMod val="75000"/>
                    <a:lumOff val="25000"/>
                  </a:schemeClr>
                </a:solidFill>
              </a:rPr>
              <a:t>sonucudur</a:t>
            </a:r>
            <a:r>
              <a:rPr lang="en-US" sz="2000" dirty="0">
                <a:solidFill>
                  <a:schemeClr val="tx1">
                    <a:lumMod val="75000"/>
                    <a:lumOff val="25000"/>
                  </a:schemeClr>
                </a:solidFill>
              </a:rPr>
              <a:t>.</a:t>
            </a:r>
          </a:p>
          <a:p>
            <a:pPr marL="285750" indent="-285750" algn="l">
              <a:buFont typeface="Arial"/>
              <a:buChar char="•"/>
            </a:pPr>
            <a:r>
              <a:rPr lang="en-US" sz="2000" dirty="0" err="1">
                <a:solidFill>
                  <a:schemeClr val="tx1">
                    <a:lumMod val="75000"/>
                    <a:lumOff val="25000"/>
                  </a:schemeClr>
                </a:solidFill>
              </a:rPr>
              <a:t>Aile</a:t>
            </a:r>
            <a:r>
              <a:rPr lang="en-US" sz="2000" dirty="0">
                <a:solidFill>
                  <a:schemeClr val="tx1">
                    <a:lumMod val="75000"/>
                    <a:lumOff val="25000"/>
                  </a:schemeClr>
                </a:solidFill>
              </a:rPr>
              <a:t> </a:t>
            </a:r>
            <a:r>
              <a:rPr lang="en-US" sz="2000" dirty="0" err="1">
                <a:solidFill>
                  <a:schemeClr val="tx1">
                    <a:lumMod val="75000"/>
                    <a:lumOff val="25000"/>
                  </a:schemeClr>
                </a:solidFill>
              </a:rPr>
              <a:t>içi</a:t>
            </a:r>
            <a:r>
              <a:rPr lang="en-US" sz="2000" dirty="0">
                <a:solidFill>
                  <a:schemeClr val="tx1">
                    <a:lumMod val="75000"/>
                    <a:lumOff val="25000"/>
                  </a:schemeClr>
                </a:solidFill>
              </a:rPr>
              <a:t> </a:t>
            </a:r>
            <a:r>
              <a:rPr lang="en-US" sz="2000" dirty="0" err="1">
                <a:solidFill>
                  <a:schemeClr val="tx1">
                    <a:lumMod val="75000"/>
                    <a:lumOff val="25000"/>
                  </a:schemeClr>
                </a:solidFill>
              </a:rPr>
              <a:t>şiddet</a:t>
            </a:r>
            <a:r>
              <a:rPr lang="en-US" sz="2000" dirty="0">
                <a:solidFill>
                  <a:schemeClr val="tx1">
                    <a:lumMod val="75000"/>
                    <a:lumOff val="25000"/>
                  </a:schemeClr>
                </a:solidFill>
              </a:rPr>
              <a:t> </a:t>
            </a:r>
            <a:r>
              <a:rPr lang="en-US" sz="2000" dirty="0" err="1">
                <a:solidFill>
                  <a:schemeClr val="tx1">
                    <a:lumMod val="75000"/>
                    <a:lumOff val="25000"/>
                  </a:schemeClr>
                </a:solidFill>
              </a:rPr>
              <a:t>sebebiyle</a:t>
            </a:r>
            <a:r>
              <a:rPr lang="en-US" sz="2000" dirty="0">
                <a:solidFill>
                  <a:schemeClr val="tx1">
                    <a:lumMod val="75000"/>
                    <a:lumOff val="25000"/>
                  </a:schemeClr>
                </a:solidFill>
              </a:rPr>
              <a:t> </a:t>
            </a:r>
            <a:r>
              <a:rPr lang="en-US" sz="2000" dirty="0" err="1">
                <a:solidFill>
                  <a:schemeClr val="tx1">
                    <a:lumMod val="75000"/>
                    <a:lumOff val="25000"/>
                  </a:schemeClr>
                </a:solidFill>
              </a:rPr>
              <a:t>kız</a:t>
            </a:r>
            <a:r>
              <a:rPr lang="en-US" sz="2000" dirty="0">
                <a:solidFill>
                  <a:schemeClr val="tx1">
                    <a:lumMod val="75000"/>
                    <a:lumOff val="25000"/>
                  </a:schemeClr>
                </a:solidFill>
              </a:rPr>
              <a:t> </a:t>
            </a:r>
            <a:r>
              <a:rPr lang="en-US" sz="2000" dirty="0" err="1">
                <a:solidFill>
                  <a:schemeClr val="tx1">
                    <a:lumMod val="75000"/>
                    <a:lumOff val="25000"/>
                  </a:schemeClr>
                </a:solidFill>
              </a:rPr>
              <a:t>çocuğu</a:t>
            </a:r>
            <a:r>
              <a:rPr lang="en-US" sz="2000" dirty="0">
                <a:solidFill>
                  <a:schemeClr val="tx1">
                    <a:lumMod val="75000"/>
                    <a:lumOff val="25000"/>
                  </a:schemeClr>
                </a:solidFill>
              </a:rPr>
              <a:t> </a:t>
            </a:r>
            <a:r>
              <a:rPr lang="en-US" sz="2000" dirty="0" err="1">
                <a:solidFill>
                  <a:schemeClr val="tx1">
                    <a:lumMod val="75000"/>
                    <a:lumOff val="25000"/>
                  </a:schemeClr>
                </a:solidFill>
              </a:rPr>
              <a:t>için</a:t>
            </a:r>
            <a:r>
              <a:rPr lang="en-US" sz="2000" dirty="0">
                <a:solidFill>
                  <a:schemeClr val="tx1">
                    <a:lumMod val="75000"/>
                    <a:lumOff val="25000"/>
                  </a:schemeClr>
                </a:solidFill>
              </a:rPr>
              <a:t> </a:t>
            </a:r>
            <a:r>
              <a:rPr lang="en-US" sz="2000" dirty="0" err="1">
                <a:solidFill>
                  <a:schemeClr val="tx1">
                    <a:lumMod val="75000"/>
                    <a:lumOff val="25000"/>
                  </a:schemeClr>
                </a:solidFill>
              </a:rPr>
              <a:t>evden</a:t>
            </a:r>
            <a:r>
              <a:rPr lang="en-US" sz="2000" dirty="0">
                <a:solidFill>
                  <a:schemeClr val="tx1">
                    <a:lumMod val="75000"/>
                    <a:lumOff val="25000"/>
                  </a:schemeClr>
                </a:solidFill>
              </a:rPr>
              <a:t> </a:t>
            </a:r>
            <a:r>
              <a:rPr lang="en-US" sz="2000" dirty="0" err="1">
                <a:solidFill>
                  <a:schemeClr val="tx1">
                    <a:lumMod val="75000"/>
                    <a:lumOff val="25000"/>
                  </a:schemeClr>
                </a:solidFill>
              </a:rPr>
              <a:t>ayrılma</a:t>
            </a:r>
            <a:r>
              <a:rPr lang="en-US" sz="2000" dirty="0">
                <a:solidFill>
                  <a:schemeClr val="tx1">
                    <a:lumMod val="75000"/>
                    <a:lumOff val="25000"/>
                  </a:schemeClr>
                </a:solidFill>
              </a:rPr>
              <a:t> </a:t>
            </a:r>
            <a:r>
              <a:rPr lang="en-US" sz="2000" dirty="0" err="1">
                <a:solidFill>
                  <a:schemeClr val="tx1">
                    <a:lumMod val="75000"/>
                    <a:lumOff val="25000"/>
                  </a:schemeClr>
                </a:solidFill>
              </a:rPr>
              <a:t>ihtiyacı</a:t>
            </a:r>
            <a:endParaRPr lang="en-US" sz="2000" dirty="0">
              <a:solidFill>
                <a:schemeClr val="tx1">
                  <a:lumMod val="75000"/>
                  <a:lumOff val="25000"/>
                </a:schemeClr>
              </a:solidFill>
            </a:endParaRPr>
          </a:p>
          <a:p>
            <a:pPr marL="285750" indent="-285750" algn="l">
              <a:buFont typeface="Arial"/>
              <a:buChar char="•"/>
            </a:pPr>
            <a:r>
              <a:rPr lang="en-US" sz="2000" dirty="0" err="1">
                <a:solidFill>
                  <a:schemeClr val="tx1">
                    <a:lumMod val="75000"/>
                    <a:lumOff val="25000"/>
                  </a:schemeClr>
                </a:solidFill>
              </a:rPr>
              <a:t>Aile</a:t>
            </a:r>
            <a:r>
              <a:rPr lang="en-US" sz="2000" dirty="0">
                <a:solidFill>
                  <a:schemeClr val="tx1">
                    <a:lumMod val="75000"/>
                    <a:lumOff val="25000"/>
                  </a:schemeClr>
                </a:solidFill>
              </a:rPr>
              <a:t> </a:t>
            </a:r>
            <a:r>
              <a:rPr lang="en-US" sz="2000" dirty="0" err="1">
                <a:solidFill>
                  <a:schemeClr val="tx1">
                    <a:lumMod val="75000"/>
                    <a:lumOff val="25000"/>
                  </a:schemeClr>
                </a:solidFill>
              </a:rPr>
              <a:t>dışı</a:t>
            </a:r>
            <a:r>
              <a:rPr lang="en-US" sz="2000" dirty="0">
                <a:solidFill>
                  <a:schemeClr val="tx1">
                    <a:lumMod val="75000"/>
                    <a:lumOff val="25000"/>
                  </a:schemeClr>
                </a:solidFill>
              </a:rPr>
              <a:t> </a:t>
            </a:r>
            <a:r>
              <a:rPr lang="en-US" sz="2000" dirty="0" err="1">
                <a:solidFill>
                  <a:schemeClr val="tx1">
                    <a:lumMod val="75000"/>
                    <a:lumOff val="25000"/>
                  </a:schemeClr>
                </a:solidFill>
              </a:rPr>
              <a:t>şiddet</a:t>
            </a:r>
            <a:r>
              <a:rPr lang="en-US" sz="2000" dirty="0">
                <a:solidFill>
                  <a:schemeClr val="tx1">
                    <a:lumMod val="75000"/>
                    <a:lumOff val="25000"/>
                  </a:schemeClr>
                </a:solidFill>
              </a:rPr>
              <a:t> </a:t>
            </a:r>
            <a:r>
              <a:rPr lang="en-US" sz="2000" dirty="0" err="1">
                <a:solidFill>
                  <a:schemeClr val="tx1">
                    <a:lumMod val="75000"/>
                    <a:lumOff val="25000"/>
                  </a:schemeClr>
                </a:solidFill>
              </a:rPr>
              <a:t>biçimleri</a:t>
            </a:r>
            <a:r>
              <a:rPr lang="en-US" sz="2000" dirty="0">
                <a:solidFill>
                  <a:schemeClr val="tx1">
                    <a:lumMod val="75000"/>
                    <a:lumOff val="25000"/>
                  </a:schemeClr>
                </a:solidFill>
              </a:rPr>
              <a:t> (</a:t>
            </a:r>
            <a:r>
              <a:rPr lang="en-US" sz="2000" dirty="0" err="1">
                <a:solidFill>
                  <a:schemeClr val="tx1">
                    <a:lumMod val="75000"/>
                    <a:lumOff val="25000"/>
                  </a:schemeClr>
                </a:solidFill>
              </a:rPr>
              <a:t>özellikle</a:t>
            </a:r>
            <a:r>
              <a:rPr lang="en-US" sz="2000" dirty="0">
                <a:solidFill>
                  <a:schemeClr val="tx1">
                    <a:lumMod val="75000"/>
                    <a:lumOff val="25000"/>
                  </a:schemeClr>
                </a:solidFill>
              </a:rPr>
              <a:t> </a:t>
            </a:r>
            <a:r>
              <a:rPr lang="en-US" sz="2000" dirty="0" err="1">
                <a:solidFill>
                  <a:schemeClr val="tx1">
                    <a:lumMod val="75000"/>
                    <a:lumOff val="25000"/>
                  </a:schemeClr>
                </a:solidFill>
              </a:rPr>
              <a:t>taciz</a:t>
            </a:r>
            <a:r>
              <a:rPr lang="en-US" sz="2000" dirty="0">
                <a:solidFill>
                  <a:schemeClr val="tx1">
                    <a:lumMod val="75000"/>
                    <a:lumOff val="25000"/>
                  </a:schemeClr>
                </a:solidFill>
              </a:rPr>
              <a:t>) </a:t>
            </a:r>
            <a:r>
              <a:rPr lang="en-US" sz="2000" dirty="0" err="1">
                <a:solidFill>
                  <a:schemeClr val="tx1">
                    <a:lumMod val="75000"/>
                    <a:lumOff val="25000"/>
                  </a:schemeClr>
                </a:solidFill>
              </a:rPr>
              <a:t>sebebiyle</a:t>
            </a:r>
            <a:r>
              <a:rPr lang="en-US" sz="2000" dirty="0">
                <a:solidFill>
                  <a:schemeClr val="tx1">
                    <a:lumMod val="75000"/>
                    <a:lumOff val="25000"/>
                  </a:schemeClr>
                </a:solidFill>
              </a:rPr>
              <a:t> </a:t>
            </a:r>
            <a:r>
              <a:rPr lang="en-US" sz="2000" dirty="0" err="1">
                <a:solidFill>
                  <a:schemeClr val="tx1">
                    <a:lumMod val="75000"/>
                    <a:lumOff val="25000"/>
                  </a:schemeClr>
                </a:solidFill>
              </a:rPr>
              <a:t>kızları</a:t>
            </a:r>
            <a:r>
              <a:rPr lang="en-US" sz="2000" dirty="0">
                <a:solidFill>
                  <a:schemeClr val="tx1">
                    <a:lumMod val="75000"/>
                    <a:lumOff val="25000"/>
                  </a:schemeClr>
                </a:solidFill>
              </a:rPr>
              <a:t> ‘</a:t>
            </a:r>
            <a:r>
              <a:rPr lang="en-US" sz="2000" dirty="0" err="1">
                <a:solidFill>
                  <a:schemeClr val="tx1">
                    <a:lumMod val="75000"/>
                    <a:lumOff val="25000"/>
                  </a:schemeClr>
                </a:solidFill>
              </a:rPr>
              <a:t>koruma</a:t>
            </a:r>
            <a:r>
              <a:rPr lang="en-US" sz="2000" dirty="0">
                <a:solidFill>
                  <a:schemeClr val="tx1">
                    <a:lumMod val="75000"/>
                    <a:lumOff val="25000"/>
                  </a:schemeClr>
                </a:solidFill>
              </a:rPr>
              <a:t>’ </a:t>
            </a:r>
            <a:r>
              <a:rPr lang="en-US" sz="2000" dirty="0" err="1">
                <a:solidFill>
                  <a:schemeClr val="tx1">
                    <a:lumMod val="75000"/>
                    <a:lumOff val="25000"/>
                  </a:schemeClr>
                </a:solidFill>
              </a:rPr>
              <a:t>amaçlı</a:t>
            </a:r>
            <a:r>
              <a:rPr lang="en-US" sz="2000" dirty="0">
                <a:solidFill>
                  <a:schemeClr val="tx1">
                    <a:lumMod val="75000"/>
                    <a:lumOff val="25000"/>
                  </a:schemeClr>
                </a:solidFill>
              </a:rPr>
              <a:t> </a:t>
            </a:r>
            <a:r>
              <a:rPr lang="en-US" sz="2000" dirty="0" err="1">
                <a:solidFill>
                  <a:schemeClr val="tx1">
                    <a:lumMod val="75000"/>
                    <a:lumOff val="25000"/>
                  </a:schemeClr>
                </a:solidFill>
              </a:rPr>
              <a:t>evlendirme</a:t>
            </a:r>
            <a:r>
              <a:rPr lang="en-US" sz="2000" dirty="0">
                <a:solidFill>
                  <a:schemeClr val="tx1">
                    <a:lumMod val="75000"/>
                    <a:lumOff val="25000"/>
                  </a:schemeClr>
                </a:solidFill>
              </a:rPr>
              <a:t> </a:t>
            </a:r>
          </a:p>
        </p:txBody>
      </p:sp>
    </p:spTree>
    <p:extLst>
      <p:ext uri="{BB962C8B-B14F-4D97-AF65-F5344CB8AC3E}">
        <p14:creationId xmlns:p14="http://schemas.microsoft.com/office/powerpoint/2010/main" val="164401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sebep ve sonuclar-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Title 1"/>
          <p:cNvSpPr>
            <a:spLocks noGrp="1"/>
          </p:cNvSpPr>
          <p:nvPr>
            <p:ph type="ctrTitle"/>
          </p:nvPr>
        </p:nvSpPr>
        <p:spPr>
          <a:xfrm>
            <a:off x="685800" y="652567"/>
            <a:ext cx="7772400" cy="444853"/>
          </a:xfrm>
        </p:spPr>
        <p:txBody>
          <a:bodyPr>
            <a:noAutofit/>
          </a:bodyPr>
          <a:lstStyle/>
          <a:p>
            <a:r>
              <a:rPr lang="en-US" sz="2600" b="1" dirty="0" err="1" smtClean="0">
                <a:solidFill>
                  <a:srgbClr val="139878"/>
                </a:solidFill>
              </a:rPr>
              <a:t>Çocuk</a:t>
            </a:r>
            <a:r>
              <a:rPr lang="en-US" sz="2600" b="1" dirty="0" smtClean="0">
                <a:solidFill>
                  <a:srgbClr val="139878"/>
                </a:solidFill>
              </a:rPr>
              <a:t> </a:t>
            </a:r>
            <a:r>
              <a:rPr lang="en-US" sz="2600" b="1" dirty="0" err="1" smtClean="0">
                <a:solidFill>
                  <a:srgbClr val="139878"/>
                </a:solidFill>
              </a:rPr>
              <a:t>Evliliklerinin</a:t>
            </a:r>
            <a:r>
              <a:rPr lang="en-US" sz="2600" b="1" dirty="0" smtClean="0">
                <a:solidFill>
                  <a:srgbClr val="139878"/>
                </a:solidFill>
              </a:rPr>
              <a:t> </a:t>
            </a:r>
            <a:r>
              <a:rPr lang="en-US" sz="2600" b="1" dirty="0" err="1" smtClean="0">
                <a:solidFill>
                  <a:srgbClr val="139878"/>
                </a:solidFill>
              </a:rPr>
              <a:t>Sebepleri</a:t>
            </a:r>
            <a:r>
              <a:rPr lang="en-US" sz="2600" b="1" dirty="0" smtClean="0">
                <a:solidFill>
                  <a:srgbClr val="139878"/>
                </a:solidFill>
              </a:rPr>
              <a:t> 4</a:t>
            </a:r>
            <a:endParaRPr lang="en-US" sz="2600" b="1" dirty="0">
              <a:solidFill>
                <a:srgbClr val="139878"/>
              </a:solidFill>
            </a:endParaRPr>
          </a:p>
        </p:txBody>
      </p:sp>
      <p:sp>
        <p:nvSpPr>
          <p:cNvPr id="8" name="Subtitle 2"/>
          <p:cNvSpPr>
            <a:spLocks noGrp="1"/>
          </p:cNvSpPr>
          <p:nvPr>
            <p:ph type="subTitle" idx="1"/>
          </p:nvPr>
        </p:nvSpPr>
        <p:spPr>
          <a:xfrm>
            <a:off x="256117" y="1345563"/>
            <a:ext cx="8336703" cy="1748056"/>
          </a:xfrm>
        </p:spPr>
        <p:txBody>
          <a:bodyPr>
            <a:noAutofit/>
          </a:bodyPr>
          <a:lstStyle/>
          <a:p>
            <a:pPr algn="l"/>
            <a:endParaRPr lang="en-US" sz="2000" b="1" dirty="0" smtClean="0">
              <a:solidFill>
                <a:schemeClr val="tx1">
                  <a:lumMod val="75000"/>
                  <a:lumOff val="25000"/>
                </a:schemeClr>
              </a:solidFill>
            </a:endParaRPr>
          </a:p>
          <a:p>
            <a:pPr algn="l"/>
            <a:r>
              <a:rPr lang="en-US" sz="2000" b="1" dirty="0" err="1" smtClean="0">
                <a:solidFill>
                  <a:schemeClr val="tx1">
                    <a:lumMod val="75000"/>
                    <a:lumOff val="25000"/>
                  </a:schemeClr>
                </a:solidFill>
              </a:rPr>
              <a:t>Çatışma</a:t>
            </a:r>
            <a:r>
              <a:rPr lang="en-US" sz="2000" b="1" dirty="0" smtClean="0">
                <a:solidFill>
                  <a:schemeClr val="tx1">
                    <a:lumMod val="75000"/>
                    <a:lumOff val="25000"/>
                  </a:schemeClr>
                </a:solidFill>
              </a:rPr>
              <a:t> </a:t>
            </a:r>
            <a:r>
              <a:rPr lang="en-US" sz="2000" b="1" dirty="0" err="1">
                <a:solidFill>
                  <a:schemeClr val="tx1">
                    <a:lumMod val="75000"/>
                    <a:lumOff val="25000"/>
                  </a:schemeClr>
                </a:solidFill>
              </a:rPr>
              <a:t>ve</a:t>
            </a:r>
            <a:r>
              <a:rPr lang="en-US" sz="2000" b="1" dirty="0">
                <a:solidFill>
                  <a:schemeClr val="tx1">
                    <a:lumMod val="75000"/>
                    <a:lumOff val="25000"/>
                  </a:schemeClr>
                </a:solidFill>
              </a:rPr>
              <a:t> </a:t>
            </a:r>
            <a:r>
              <a:rPr lang="en-US" sz="2000" b="1" dirty="0" err="1">
                <a:solidFill>
                  <a:schemeClr val="tx1">
                    <a:lumMod val="75000"/>
                    <a:lumOff val="25000"/>
                  </a:schemeClr>
                </a:solidFill>
              </a:rPr>
              <a:t>insani</a:t>
            </a:r>
            <a:r>
              <a:rPr lang="en-US" sz="2000" b="1" dirty="0">
                <a:solidFill>
                  <a:schemeClr val="tx1">
                    <a:lumMod val="75000"/>
                    <a:lumOff val="25000"/>
                  </a:schemeClr>
                </a:solidFill>
              </a:rPr>
              <a:t> </a:t>
            </a:r>
            <a:r>
              <a:rPr lang="en-US" sz="2000" b="1" dirty="0" err="1">
                <a:solidFill>
                  <a:schemeClr val="tx1">
                    <a:lumMod val="75000"/>
                    <a:lumOff val="25000"/>
                  </a:schemeClr>
                </a:solidFill>
              </a:rPr>
              <a:t>kriz</a:t>
            </a:r>
            <a:r>
              <a:rPr lang="en-US" sz="2000" b="1" dirty="0">
                <a:solidFill>
                  <a:schemeClr val="tx1">
                    <a:lumMod val="75000"/>
                    <a:lumOff val="25000"/>
                  </a:schemeClr>
                </a:solidFill>
              </a:rPr>
              <a:t> </a:t>
            </a:r>
            <a:r>
              <a:rPr lang="en-US" sz="2000" b="1" dirty="0" err="1">
                <a:solidFill>
                  <a:schemeClr val="tx1">
                    <a:lumMod val="75000"/>
                    <a:lumOff val="25000"/>
                  </a:schemeClr>
                </a:solidFill>
              </a:rPr>
              <a:t>durumları</a:t>
            </a:r>
            <a:r>
              <a:rPr lang="en-US" sz="2000" b="1" dirty="0">
                <a:solidFill>
                  <a:schemeClr val="tx1">
                    <a:lumMod val="75000"/>
                    <a:lumOff val="25000"/>
                  </a:schemeClr>
                </a:solidFill>
              </a:rPr>
              <a:t>:</a:t>
            </a:r>
          </a:p>
          <a:p>
            <a:pPr marL="285750" indent="-285750" algn="l">
              <a:buFont typeface="Arial"/>
              <a:buChar char="•"/>
            </a:pPr>
            <a:r>
              <a:rPr lang="en-US" sz="2000" dirty="0" err="1">
                <a:solidFill>
                  <a:schemeClr val="tx1">
                    <a:lumMod val="75000"/>
                    <a:lumOff val="25000"/>
                  </a:schemeClr>
                </a:solidFill>
              </a:rPr>
              <a:t>Çatışma</a:t>
            </a:r>
            <a:r>
              <a:rPr lang="en-US" sz="2000" dirty="0">
                <a:solidFill>
                  <a:schemeClr val="tx1">
                    <a:lumMod val="75000"/>
                    <a:lumOff val="25000"/>
                  </a:schemeClr>
                </a:solidFill>
              </a:rPr>
              <a:t> </a:t>
            </a:r>
            <a:r>
              <a:rPr lang="en-US" sz="2000" dirty="0" err="1">
                <a:solidFill>
                  <a:schemeClr val="tx1">
                    <a:lumMod val="75000"/>
                    <a:lumOff val="25000"/>
                  </a:schemeClr>
                </a:solidFill>
              </a:rPr>
              <a:t>ve</a:t>
            </a:r>
            <a:r>
              <a:rPr lang="en-US" sz="2000" dirty="0">
                <a:solidFill>
                  <a:schemeClr val="tx1">
                    <a:lumMod val="75000"/>
                    <a:lumOff val="25000"/>
                  </a:schemeClr>
                </a:solidFill>
              </a:rPr>
              <a:t> </a:t>
            </a:r>
            <a:r>
              <a:rPr lang="en-US" sz="2000" dirty="0" err="1">
                <a:solidFill>
                  <a:schemeClr val="tx1">
                    <a:lumMod val="75000"/>
                    <a:lumOff val="25000"/>
                  </a:schemeClr>
                </a:solidFill>
              </a:rPr>
              <a:t>insani</a:t>
            </a:r>
            <a:r>
              <a:rPr lang="en-US" sz="2000" dirty="0">
                <a:solidFill>
                  <a:schemeClr val="tx1">
                    <a:lumMod val="75000"/>
                    <a:lumOff val="25000"/>
                  </a:schemeClr>
                </a:solidFill>
              </a:rPr>
              <a:t> </a:t>
            </a:r>
            <a:r>
              <a:rPr lang="en-US" sz="2000" dirty="0" err="1">
                <a:solidFill>
                  <a:schemeClr val="tx1">
                    <a:lumMod val="75000"/>
                    <a:lumOff val="25000"/>
                  </a:schemeClr>
                </a:solidFill>
              </a:rPr>
              <a:t>kriz</a:t>
            </a:r>
            <a:r>
              <a:rPr lang="en-US" sz="2000" dirty="0">
                <a:solidFill>
                  <a:schemeClr val="tx1">
                    <a:lumMod val="75000"/>
                    <a:lumOff val="25000"/>
                  </a:schemeClr>
                </a:solidFill>
              </a:rPr>
              <a:t> </a:t>
            </a:r>
            <a:r>
              <a:rPr lang="en-US" sz="2000" dirty="0" err="1">
                <a:solidFill>
                  <a:schemeClr val="tx1">
                    <a:lumMod val="75000"/>
                    <a:lumOff val="25000"/>
                  </a:schemeClr>
                </a:solidFill>
              </a:rPr>
              <a:t>durumlarında</a:t>
            </a:r>
            <a:r>
              <a:rPr lang="en-US" sz="2000" dirty="0">
                <a:solidFill>
                  <a:schemeClr val="tx1">
                    <a:lumMod val="75000"/>
                    <a:lumOff val="25000"/>
                  </a:schemeClr>
                </a:solidFill>
              </a:rPr>
              <a:t> </a:t>
            </a:r>
            <a:r>
              <a:rPr lang="en-US" sz="2000" dirty="0" err="1">
                <a:solidFill>
                  <a:schemeClr val="tx1">
                    <a:lumMod val="75000"/>
                    <a:lumOff val="25000"/>
                  </a:schemeClr>
                </a:solidFill>
              </a:rPr>
              <a:t>şiddet</a:t>
            </a:r>
            <a:r>
              <a:rPr lang="en-US" sz="2000" dirty="0">
                <a:solidFill>
                  <a:schemeClr val="tx1">
                    <a:lumMod val="75000"/>
                    <a:lumOff val="25000"/>
                  </a:schemeClr>
                </a:solidFill>
              </a:rPr>
              <a:t> </a:t>
            </a:r>
            <a:r>
              <a:rPr lang="en-US" sz="2000" dirty="0" err="1">
                <a:solidFill>
                  <a:schemeClr val="tx1">
                    <a:lumMod val="75000"/>
                    <a:lumOff val="25000"/>
                  </a:schemeClr>
                </a:solidFill>
              </a:rPr>
              <a:t>artmakta</a:t>
            </a:r>
            <a:r>
              <a:rPr lang="en-US" sz="2000" dirty="0">
                <a:solidFill>
                  <a:schemeClr val="tx1">
                    <a:lumMod val="75000"/>
                    <a:lumOff val="25000"/>
                  </a:schemeClr>
                </a:solidFill>
              </a:rPr>
              <a:t>, </a:t>
            </a:r>
            <a:r>
              <a:rPr lang="en-US" sz="2000" dirty="0" err="1">
                <a:solidFill>
                  <a:schemeClr val="tx1">
                    <a:lumMod val="75000"/>
                    <a:lumOff val="25000"/>
                  </a:schemeClr>
                </a:solidFill>
              </a:rPr>
              <a:t>eğitime</a:t>
            </a:r>
            <a:r>
              <a:rPr lang="en-US" sz="2000" dirty="0">
                <a:solidFill>
                  <a:schemeClr val="tx1">
                    <a:lumMod val="75000"/>
                    <a:lumOff val="25000"/>
                  </a:schemeClr>
                </a:solidFill>
              </a:rPr>
              <a:t> </a:t>
            </a:r>
            <a:r>
              <a:rPr lang="en-US" sz="2000" dirty="0" err="1">
                <a:solidFill>
                  <a:schemeClr val="tx1">
                    <a:lumMod val="75000"/>
                    <a:lumOff val="25000"/>
                  </a:schemeClr>
                </a:solidFill>
              </a:rPr>
              <a:t>erişim</a:t>
            </a:r>
            <a:r>
              <a:rPr lang="en-US" sz="2000" dirty="0">
                <a:solidFill>
                  <a:schemeClr val="tx1">
                    <a:lumMod val="75000"/>
                    <a:lumOff val="25000"/>
                  </a:schemeClr>
                </a:solidFill>
              </a:rPr>
              <a:t> </a:t>
            </a:r>
            <a:r>
              <a:rPr lang="en-US" sz="2000" dirty="0" err="1">
                <a:solidFill>
                  <a:schemeClr val="tx1">
                    <a:lumMod val="75000"/>
                    <a:lumOff val="25000"/>
                  </a:schemeClr>
                </a:solidFill>
              </a:rPr>
              <a:t>kısıtlanmakta</a:t>
            </a:r>
            <a:r>
              <a:rPr lang="en-US" sz="2000" dirty="0">
                <a:solidFill>
                  <a:schemeClr val="tx1">
                    <a:lumMod val="75000"/>
                    <a:lumOff val="25000"/>
                  </a:schemeClr>
                </a:solidFill>
              </a:rPr>
              <a:t> </a:t>
            </a:r>
            <a:r>
              <a:rPr lang="en-US" sz="2000" dirty="0" err="1">
                <a:solidFill>
                  <a:schemeClr val="tx1">
                    <a:lumMod val="75000"/>
                    <a:lumOff val="25000"/>
                  </a:schemeClr>
                </a:solidFill>
              </a:rPr>
              <a:t>ve</a:t>
            </a:r>
            <a:r>
              <a:rPr lang="en-US" sz="2000" dirty="0">
                <a:solidFill>
                  <a:schemeClr val="tx1">
                    <a:lumMod val="75000"/>
                    <a:lumOff val="25000"/>
                  </a:schemeClr>
                </a:solidFill>
              </a:rPr>
              <a:t> </a:t>
            </a:r>
            <a:r>
              <a:rPr lang="en-US" sz="2000" dirty="0" err="1">
                <a:solidFill>
                  <a:schemeClr val="tx1">
                    <a:lumMod val="75000"/>
                    <a:lumOff val="25000"/>
                  </a:schemeClr>
                </a:solidFill>
              </a:rPr>
              <a:t>yoksulluğun</a:t>
            </a:r>
            <a:r>
              <a:rPr lang="en-US" sz="2000" dirty="0">
                <a:solidFill>
                  <a:schemeClr val="tx1">
                    <a:lumMod val="75000"/>
                    <a:lumOff val="25000"/>
                  </a:schemeClr>
                </a:solidFill>
              </a:rPr>
              <a:t> </a:t>
            </a:r>
            <a:r>
              <a:rPr lang="en-US" sz="2000" dirty="0" err="1">
                <a:solidFill>
                  <a:schemeClr val="tx1">
                    <a:lumMod val="75000"/>
                    <a:lumOff val="25000"/>
                  </a:schemeClr>
                </a:solidFill>
              </a:rPr>
              <a:t>boyutları</a:t>
            </a:r>
            <a:r>
              <a:rPr lang="en-US" sz="2000" dirty="0">
                <a:solidFill>
                  <a:schemeClr val="tx1">
                    <a:lumMod val="75000"/>
                    <a:lumOff val="25000"/>
                  </a:schemeClr>
                </a:solidFill>
              </a:rPr>
              <a:t> </a:t>
            </a:r>
            <a:r>
              <a:rPr lang="en-US" sz="2000" dirty="0" err="1">
                <a:solidFill>
                  <a:schemeClr val="tx1">
                    <a:lumMod val="75000"/>
                    <a:lumOff val="25000"/>
                  </a:schemeClr>
                </a:solidFill>
              </a:rPr>
              <a:t>büyümekte</a:t>
            </a:r>
            <a:r>
              <a:rPr lang="en-US" sz="2000" dirty="0">
                <a:solidFill>
                  <a:schemeClr val="tx1">
                    <a:lumMod val="75000"/>
                    <a:lumOff val="25000"/>
                  </a:schemeClr>
                </a:solidFill>
              </a:rPr>
              <a:t>; </a:t>
            </a:r>
            <a:r>
              <a:rPr lang="en-US" sz="2000" dirty="0" err="1">
                <a:solidFill>
                  <a:schemeClr val="tx1">
                    <a:lumMod val="75000"/>
                    <a:lumOff val="25000"/>
                  </a:schemeClr>
                </a:solidFill>
              </a:rPr>
              <a:t>diğer</a:t>
            </a:r>
            <a:r>
              <a:rPr lang="en-US" sz="2000" dirty="0">
                <a:solidFill>
                  <a:schemeClr val="tx1">
                    <a:lumMod val="75000"/>
                    <a:lumOff val="25000"/>
                  </a:schemeClr>
                </a:solidFill>
              </a:rPr>
              <a:t> </a:t>
            </a:r>
            <a:r>
              <a:rPr lang="en-US" sz="2000" dirty="0" err="1">
                <a:solidFill>
                  <a:schemeClr val="tx1">
                    <a:lumMod val="75000"/>
                    <a:lumOff val="25000"/>
                  </a:schemeClr>
                </a:solidFill>
              </a:rPr>
              <a:t>tüm</a:t>
            </a:r>
            <a:r>
              <a:rPr lang="en-US" sz="2000" dirty="0">
                <a:solidFill>
                  <a:schemeClr val="tx1">
                    <a:lumMod val="75000"/>
                    <a:lumOff val="25000"/>
                  </a:schemeClr>
                </a:solidFill>
              </a:rPr>
              <a:t> </a:t>
            </a:r>
            <a:r>
              <a:rPr lang="en-US" sz="2000" dirty="0" err="1">
                <a:solidFill>
                  <a:schemeClr val="tx1">
                    <a:lumMod val="75000"/>
                    <a:lumOff val="25000"/>
                  </a:schemeClr>
                </a:solidFill>
              </a:rPr>
              <a:t>faktörlerin</a:t>
            </a:r>
            <a:r>
              <a:rPr lang="en-US" sz="2000" dirty="0">
                <a:solidFill>
                  <a:schemeClr val="tx1">
                    <a:lumMod val="75000"/>
                    <a:lumOff val="25000"/>
                  </a:schemeClr>
                </a:solidFill>
              </a:rPr>
              <a:t> </a:t>
            </a:r>
            <a:r>
              <a:rPr lang="en-US" sz="2000" dirty="0" err="1">
                <a:solidFill>
                  <a:schemeClr val="tx1">
                    <a:lumMod val="75000"/>
                    <a:lumOff val="25000"/>
                  </a:schemeClr>
                </a:solidFill>
              </a:rPr>
              <a:t>etkisi</a:t>
            </a:r>
            <a:r>
              <a:rPr lang="en-US" sz="2000" dirty="0">
                <a:solidFill>
                  <a:schemeClr val="tx1">
                    <a:lumMod val="75000"/>
                    <a:lumOff val="25000"/>
                  </a:schemeClr>
                </a:solidFill>
              </a:rPr>
              <a:t> </a:t>
            </a:r>
            <a:r>
              <a:rPr lang="en-US" sz="2000" dirty="0" err="1">
                <a:solidFill>
                  <a:schemeClr val="tx1">
                    <a:lumMod val="75000"/>
                    <a:lumOff val="25000"/>
                  </a:schemeClr>
                </a:solidFill>
              </a:rPr>
              <a:t>katlanmaktadır</a:t>
            </a:r>
            <a:r>
              <a:rPr lang="en-US" sz="2000" dirty="0">
                <a:solidFill>
                  <a:schemeClr val="tx1">
                    <a:lumMod val="75000"/>
                    <a:lumOff val="25000"/>
                  </a:schemeClr>
                </a:solidFill>
              </a:rPr>
              <a:t>.</a:t>
            </a:r>
          </a:p>
          <a:p>
            <a:pPr marL="285750" indent="-285750" algn="l">
              <a:buFont typeface="Arial"/>
              <a:buChar char="•"/>
            </a:pPr>
            <a:r>
              <a:rPr lang="en-US" sz="2000" dirty="0">
                <a:solidFill>
                  <a:schemeClr val="tx1">
                    <a:lumMod val="75000"/>
                    <a:lumOff val="25000"/>
                  </a:schemeClr>
                </a:solidFill>
              </a:rPr>
              <a:t>En </a:t>
            </a:r>
            <a:r>
              <a:rPr lang="en-US" sz="2000" dirty="0" err="1">
                <a:solidFill>
                  <a:schemeClr val="tx1">
                    <a:lumMod val="75000"/>
                    <a:lumOff val="25000"/>
                  </a:schemeClr>
                </a:solidFill>
              </a:rPr>
              <a:t>yakın</a:t>
            </a:r>
            <a:r>
              <a:rPr lang="en-US" sz="2000" dirty="0">
                <a:solidFill>
                  <a:schemeClr val="tx1">
                    <a:lumMod val="75000"/>
                    <a:lumOff val="25000"/>
                  </a:schemeClr>
                </a:solidFill>
              </a:rPr>
              <a:t> </a:t>
            </a:r>
            <a:r>
              <a:rPr lang="en-US" sz="2000" dirty="0" err="1">
                <a:solidFill>
                  <a:schemeClr val="tx1">
                    <a:lumMod val="75000"/>
                    <a:lumOff val="25000"/>
                  </a:schemeClr>
                </a:solidFill>
              </a:rPr>
              <a:t>örneği</a:t>
            </a:r>
            <a:r>
              <a:rPr lang="en-US" sz="2000" dirty="0">
                <a:solidFill>
                  <a:schemeClr val="tx1">
                    <a:lumMod val="75000"/>
                    <a:lumOff val="25000"/>
                  </a:schemeClr>
                </a:solidFill>
              </a:rPr>
              <a:t> </a:t>
            </a:r>
            <a:r>
              <a:rPr lang="en-US" sz="2000" dirty="0" err="1">
                <a:solidFill>
                  <a:schemeClr val="tx1">
                    <a:lumMod val="75000"/>
                    <a:lumOff val="25000"/>
                  </a:schemeClr>
                </a:solidFill>
              </a:rPr>
              <a:t>Suriye</a:t>
            </a:r>
            <a:r>
              <a:rPr lang="en-US" sz="2000" dirty="0">
                <a:solidFill>
                  <a:schemeClr val="tx1">
                    <a:lumMod val="75000"/>
                    <a:lumOff val="25000"/>
                  </a:schemeClr>
                </a:solidFill>
              </a:rPr>
              <a:t> </a:t>
            </a:r>
            <a:r>
              <a:rPr lang="en-US" sz="2000" dirty="0" err="1">
                <a:solidFill>
                  <a:schemeClr val="tx1">
                    <a:lumMod val="75000"/>
                    <a:lumOff val="25000"/>
                  </a:schemeClr>
                </a:solidFill>
              </a:rPr>
              <a:t>krizinde</a:t>
            </a:r>
            <a:r>
              <a:rPr lang="en-US" sz="2000" dirty="0">
                <a:solidFill>
                  <a:schemeClr val="tx1">
                    <a:lumMod val="75000"/>
                    <a:lumOff val="25000"/>
                  </a:schemeClr>
                </a:solidFill>
              </a:rPr>
              <a:t> </a:t>
            </a:r>
            <a:r>
              <a:rPr lang="en-US" sz="2000" dirty="0" err="1">
                <a:solidFill>
                  <a:schemeClr val="tx1">
                    <a:lumMod val="75000"/>
                    <a:lumOff val="25000"/>
                  </a:schemeClr>
                </a:solidFill>
              </a:rPr>
              <a:t>görülmektedir</a:t>
            </a:r>
            <a:r>
              <a:rPr lang="en-US" sz="2000" dirty="0">
                <a:solidFill>
                  <a:schemeClr val="tx1">
                    <a:lumMod val="75000"/>
                    <a:lumOff val="25000"/>
                  </a:schemeClr>
                </a:solidFill>
              </a:rPr>
              <a:t>. </a:t>
            </a:r>
          </a:p>
        </p:txBody>
      </p:sp>
    </p:spTree>
    <p:extLst>
      <p:ext uri="{BB962C8B-B14F-4D97-AF65-F5344CB8AC3E}">
        <p14:creationId xmlns:p14="http://schemas.microsoft.com/office/powerpoint/2010/main" val="3640196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sebep ve sonuclar-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Title 1"/>
          <p:cNvSpPr>
            <a:spLocks noGrp="1"/>
          </p:cNvSpPr>
          <p:nvPr>
            <p:ph type="ctrTitle"/>
          </p:nvPr>
        </p:nvSpPr>
        <p:spPr>
          <a:xfrm>
            <a:off x="685800" y="652567"/>
            <a:ext cx="7772400" cy="444853"/>
          </a:xfrm>
        </p:spPr>
        <p:txBody>
          <a:bodyPr>
            <a:noAutofit/>
          </a:bodyPr>
          <a:lstStyle/>
          <a:p>
            <a:r>
              <a:rPr lang="en-US" sz="2600" b="1" dirty="0" err="1" smtClean="0">
                <a:solidFill>
                  <a:srgbClr val="139878"/>
                </a:solidFill>
              </a:rPr>
              <a:t>Çocuk</a:t>
            </a:r>
            <a:r>
              <a:rPr lang="en-US" sz="2600" b="1" dirty="0" smtClean="0">
                <a:solidFill>
                  <a:srgbClr val="139878"/>
                </a:solidFill>
              </a:rPr>
              <a:t> </a:t>
            </a:r>
            <a:r>
              <a:rPr lang="en-US" sz="2600" b="1" dirty="0" err="1" smtClean="0">
                <a:solidFill>
                  <a:srgbClr val="139878"/>
                </a:solidFill>
              </a:rPr>
              <a:t>Evliliklerinin</a:t>
            </a:r>
            <a:r>
              <a:rPr lang="en-US" sz="2600" b="1" dirty="0" smtClean="0">
                <a:solidFill>
                  <a:srgbClr val="139878"/>
                </a:solidFill>
              </a:rPr>
              <a:t> </a:t>
            </a:r>
            <a:r>
              <a:rPr lang="en-US" sz="2600" b="1" dirty="0" err="1" smtClean="0">
                <a:solidFill>
                  <a:srgbClr val="139878"/>
                </a:solidFill>
              </a:rPr>
              <a:t>Sebepleri</a:t>
            </a:r>
            <a:r>
              <a:rPr lang="en-US" sz="2600" b="1" dirty="0" smtClean="0">
                <a:solidFill>
                  <a:srgbClr val="139878"/>
                </a:solidFill>
              </a:rPr>
              <a:t> 5</a:t>
            </a:r>
            <a:endParaRPr lang="en-US" sz="2600" b="1" dirty="0">
              <a:solidFill>
                <a:srgbClr val="139878"/>
              </a:solidFill>
            </a:endParaRPr>
          </a:p>
        </p:txBody>
      </p:sp>
      <p:sp>
        <p:nvSpPr>
          <p:cNvPr id="8" name="Subtitle 2"/>
          <p:cNvSpPr>
            <a:spLocks noGrp="1"/>
          </p:cNvSpPr>
          <p:nvPr>
            <p:ph type="subTitle" idx="1"/>
          </p:nvPr>
        </p:nvSpPr>
        <p:spPr>
          <a:xfrm>
            <a:off x="256117" y="1345563"/>
            <a:ext cx="8590090" cy="1748056"/>
          </a:xfrm>
        </p:spPr>
        <p:txBody>
          <a:bodyPr>
            <a:noAutofit/>
          </a:bodyPr>
          <a:lstStyle/>
          <a:p>
            <a:pPr algn="l"/>
            <a:endParaRPr lang="en-US" sz="2000" b="1" dirty="0" smtClean="0">
              <a:solidFill>
                <a:schemeClr val="tx1">
                  <a:lumMod val="75000"/>
                  <a:lumOff val="25000"/>
                </a:schemeClr>
              </a:solidFill>
            </a:endParaRPr>
          </a:p>
          <a:p>
            <a:pPr algn="l"/>
            <a:r>
              <a:rPr lang="en-US" sz="1900" b="1" dirty="0" err="1" smtClean="0">
                <a:solidFill>
                  <a:schemeClr val="tx1">
                    <a:lumMod val="75000"/>
                    <a:lumOff val="25000"/>
                  </a:schemeClr>
                </a:solidFill>
              </a:rPr>
              <a:t>Sosyal</a:t>
            </a:r>
            <a:r>
              <a:rPr lang="en-US" sz="1900" b="1" dirty="0" smtClean="0">
                <a:solidFill>
                  <a:schemeClr val="tx1">
                    <a:lumMod val="75000"/>
                    <a:lumOff val="25000"/>
                  </a:schemeClr>
                </a:solidFill>
              </a:rPr>
              <a:t> </a:t>
            </a:r>
            <a:r>
              <a:rPr lang="en-US" sz="1900" b="1" dirty="0" err="1">
                <a:solidFill>
                  <a:schemeClr val="tx1">
                    <a:lumMod val="75000"/>
                    <a:lumOff val="25000"/>
                  </a:schemeClr>
                </a:solidFill>
              </a:rPr>
              <a:t>normlar</a:t>
            </a:r>
            <a:r>
              <a:rPr lang="en-US" sz="1900" b="1" dirty="0">
                <a:solidFill>
                  <a:schemeClr val="tx1">
                    <a:lumMod val="75000"/>
                    <a:lumOff val="25000"/>
                  </a:schemeClr>
                </a:solidFill>
              </a:rPr>
              <a:t>:</a:t>
            </a:r>
          </a:p>
          <a:p>
            <a:pPr algn="l"/>
            <a:r>
              <a:rPr lang="en-US" sz="1900" dirty="0" err="1">
                <a:solidFill>
                  <a:schemeClr val="tx1">
                    <a:lumMod val="75000"/>
                    <a:lumOff val="25000"/>
                  </a:schemeClr>
                </a:solidFill>
              </a:rPr>
              <a:t>Müdahalelere</a:t>
            </a:r>
            <a:r>
              <a:rPr lang="en-US" sz="1900" dirty="0">
                <a:solidFill>
                  <a:schemeClr val="tx1">
                    <a:lumMod val="75000"/>
                    <a:lumOff val="25000"/>
                  </a:schemeClr>
                </a:solidFill>
              </a:rPr>
              <a:t> </a:t>
            </a:r>
            <a:r>
              <a:rPr lang="en-US" sz="1900" dirty="0" err="1">
                <a:solidFill>
                  <a:schemeClr val="tx1">
                    <a:lumMod val="75000"/>
                    <a:lumOff val="25000"/>
                  </a:schemeClr>
                </a:solidFill>
              </a:rPr>
              <a:t>rağmen</a:t>
            </a:r>
            <a:r>
              <a:rPr lang="en-US" sz="1900" dirty="0">
                <a:solidFill>
                  <a:schemeClr val="tx1">
                    <a:lumMod val="75000"/>
                    <a:lumOff val="25000"/>
                  </a:schemeClr>
                </a:solidFill>
              </a:rPr>
              <a:t> </a:t>
            </a:r>
            <a:r>
              <a:rPr lang="en-US" sz="1900" dirty="0" err="1">
                <a:solidFill>
                  <a:schemeClr val="tx1">
                    <a:lumMod val="75000"/>
                    <a:lumOff val="25000"/>
                  </a:schemeClr>
                </a:solidFill>
              </a:rPr>
              <a:t>çocuk</a:t>
            </a:r>
            <a:r>
              <a:rPr lang="en-US" sz="1900" dirty="0">
                <a:solidFill>
                  <a:schemeClr val="tx1">
                    <a:lumMod val="75000"/>
                    <a:lumOff val="25000"/>
                  </a:schemeClr>
                </a:solidFill>
              </a:rPr>
              <a:t> </a:t>
            </a:r>
            <a:r>
              <a:rPr lang="en-US" sz="1900" dirty="0" err="1">
                <a:solidFill>
                  <a:schemeClr val="tx1">
                    <a:lumMod val="75000"/>
                    <a:lumOff val="25000"/>
                  </a:schemeClr>
                </a:solidFill>
              </a:rPr>
              <a:t>evliliklerinin</a:t>
            </a:r>
            <a:r>
              <a:rPr lang="en-US" sz="1900" dirty="0">
                <a:solidFill>
                  <a:schemeClr val="tx1">
                    <a:lumMod val="75000"/>
                    <a:lumOff val="25000"/>
                  </a:schemeClr>
                </a:solidFill>
              </a:rPr>
              <a:t> </a:t>
            </a:r>
            <a:r>
              <a:rPr lang="en-US" sz="1900" dirty="0" err="1">
                <a:solidFill>
                  <a:schemeClr val="tx1">
                    <a:lumMod val="75000"/>
                    <a:lumOff val="25000"/>
                  </a:schemeClr>
                </a:solidFill>
              </a:rPr>
              <a:t>sürmesinin</a:t>
            </a:r>
            <a:r>
              <a:rPr lang="en-US" sz="1900" dirty="0">
                <a:solidFill>
                  <a:schemeClr val="tx1">
                    <a:lumMod val="75000"/>
                    <a:lumOff val="25000"/>
                  </a:schemeClr>
                </a:solidFill>
              </a:rPr>
              <a:t> en </a:t>
            </a:r>
            <a:r>
              <a:rPr lang="en-US" sz="1900" dirty="0" err="1">
                <a:solidFill>
                  <a:schemeClr val="tx1">
                    <a:lumMod val="75000"/>
                    <a:lumOff val="25000"/>
                  </a:schemeClr>
                </a:solidFill>
              </a:rPr>
              <a:t>önemli</a:t>
            </a:r>
            <a:r>
              <a:rPr lang="en-US" sz="1900" dirty="0">
                <a:solidFill>
                  <a:schemeClr val="tx1">
                    <a:lumMod val="75000"/>
                    <a:lumOff val="25000"/>
                  </a:schemeClr>
                </a:solidFill>
              </a:rPr>
              <a:t> </a:t>
            </a:r>
            <a:r>
              <a:rPr lang="en-US" sz="1900" dirty="0" err="1">
                <a:solidFill>
                  <a:schemeClr val="tx1">
                    <a:lumMod val="75000"/>
                    <a:lumOff val="25000"/>
                  </a:schemeClr>
                </a:solidFill>
              </a:rPr>
              <a:t>sebebi</a:t>
            </a:r>
            <a:r>
              <a:rPr lang="en-US" sz="1900" dirty="0">
                <a:solidFill>
                  <a:schemeClr val="tx1">
                    <a:lumMod val="75000"/>
                    <a:lumOff val="25000"/>
                  </a:schemeClr>
                </a:solidFill>
              </a:rPr>
              <a:t> </a:t>
            </a:r>
            <a:r>
              <a:rPr lang="en-US" sz="1900" dirty="0" err="1">
                <a:solidFill>
                  <a:schemeClr val="tx1">
                    <a:lumMod val="75000"/>
                    <a:lumOff val="25000"/>
                  </a:schemeClr>
                </a:solidFill>
              </a:rPr>
              <a:t>olarak</a:t>
            </a:r>
            <a:r>
              <a:rPr lang="en-US" sz="1900" dirty="0">
                <a:solidFill>
                  <a:schemeClr val="tx1">
                    <a:lumMod val="75000"/>
                    <a:lumOff val="25000"/>
                  </a:schemeClr>
                </a:solidFill>
              </a:rPr>
              <a:t> </a:t>
            </a:r>
            <a:r>
              <a:rPr lang="en-US" sz="1900" dirty="0" err="1">
                <a:solidFill>
                  <a:schemeClr val="tx1">
                    <a:lumMod val="75000"/>
                    <a:lumOff val="25000"/>
                  </a:schemeClr>
                </a:solidFill>
              </a:rPr>
              <a:t>görülür</a:t>
            </a:r>
            <a:r>
              <a:rPr lang="en-US" sz="1900" dirty="0">
                <a:solidFill>
                  <a:schemeClr val="tx1">
                    <a:lumMod val="75000"/>
                    <a:lumOff val="25000"/>
                  </a:schemeClr>
                </a:solidFill>
              </a:rPr>
              <a:t>.</a:t>
            </a:r>
          </a:p>
          <a:p>
            <a:pPr marL="285750" indent="-285750" algn="l">
              <a:buFont typeface="Arial"/>
              <a:buChar char="•"/>
            </a:pPr>
            <a:r>
              <a:rPr lang="en-US" sz="1900" b="1" dirty="0" err="1">
                <a:solidFill>
                  <a:schemeClr val="tx1">
                    <a:lumMod val="75000"/>
                    <a:lumOff val="25000"/>
                  </a:schemeClr>
                </a:solidFill>
              </a:rPr>
              <a:t>Genel</a:t>
            </a:r>
            <a:r>
              <a:rPr lang="en-US" sz="1900" b="1" dirty="0">
                <a:solidFill>
                  <a:schemeClr val="tx1">
                    <a:lumMod val="75000"/>
                    <a:lumOff val="25000"/>
                  </a:schemeClr>
                </a:solidFill>
              </a:rPr>
              <a:t> </a:t>
            </a:r>
            <a:r>
              <a:rPr lang="en-US" sz="1900" b="1" dirty="0" err="1">
                <a:solidFill>
                  <a:schemeClr val="tx1">
                    <a:lumMod val="75000"/>
                    <a:lumOff val="25000"/>
                  </a:schemeClr>
                </a:solidFill>
              </a:rPr>
              <a:t>toplumsal</a:t>
            </a:r>
            <a:r>
              <a:rPr lang="en-US" sz="1900" b="1" dirty="0">
                <a:solidFill>
                  <a:schemeClr val="tx1">
                    <a:lumMod val="75000"/>
                    <a:lumOff val="25000"/>
                  </a:schemeClr>
                </a:solidFill>
              </a:rPr>
              <a:t> </a:t>
            </a:r>
            <a:r>
              <a:rPr lang="en-US" sz="1900" b="1" dirty="0" err="1">
                <a:solidFill>
                  <a:schemeClr val="tx1">
                    <a:lumMod val="75000"/>
                    <a:lumOff val="25000"/>
                  </a:schemeClr>
                </a:solidFill>
              </a:rPr>
              <a:t>normlar</a:t>
            </a:r>
            <a:r>
              <a:rPr lang="en-US" sz="1900" b="1" dirty="0">
                <a:solidFill>
                  <a:schemeClr val="tx1">
                    <a:lumMod val="75000"/>
                    <a:lumOff val="25000"/>
                  </a:schemeClr>
                </a:solidFill>
              </a:rPr>
              <a:t>: </a:t>
            </a:r>
            <a:r>
              <a:rPr lang="en-US" sz="1900" dirty="0" err="1">
                <a:solidFill>
                  <a:schemeClr val="tx1">
                    <a:lumMod val="75000"/>
                    <a:lumOff val="25000"/>
                  </a:schemeClr>
                </a:solidFill>
              </a:rPr>
              <a:t>Ailelerin</a:t>
            </a:r>
            <a:r>
              <a:rPr lang="en-US" sz="1900" dirty="0">
                <a:solidFill>
                  <a:schemeClr val="tx1">
                    <a:lumMod val="75000"/>
                    <a:lumOff val="25000"/>
                  </a:schemeClr>
                </a:solidFill>
              </a:rPr>
              <a:t>, </a:t>
            </a:r>
            <a:r>
              <a:rPr lang="en-US" sz="1900" dirty="0" err="1">
                <a:solidFill>
                  <a:schemeClr val="tx1">
                    <a:lumMod val="75000"/>
                    <a:lumOff val="25000"/>
                  </a:schemeClr>
                </a:solidFill>
              </a:rPr>
              <a:t>toplumun</a:t>
            </a:r>
            <a:r>
              <a:rPr lang="en-US" sz="1900" dirty="0">
                <a:solidFill>
                  <a:schemeClr val="tx1">
                    <a:lumMod val="75000"/>
                    <a:lumOff val="25000"/>
                  </a:schemeClr>
                </a:solidFill>
              </a:rPr>
              <a:t> </a:t>
            </a:r>
            <a:r>
              <a:rPr lang="en-US" sz="1900" dirty="0" err="1">
                <a:solidFill>
                  <a:schemeClr val="tx1">
                    <a:lumMod val="75000"/>
                    <a:lumOff val="25000"/>
                  </a:schemeClr>
                </a:solidFill>
              </a:rPr>
              <a:t>ve</a:t>
            </a:r>
            <a:r>
              <a:rPr lang="en-US" sz="1900" dirty="0">
                <a:solidFill>
                  <a:schemeClr val="tx1">
                    <a:lumMod val="75000"/>
                    <a:lumOff val="25000"/>
                  </a:schemeClr>
                </a:solidFill>
              </a:rPr>
              <a:t> </a:t>
            </a:r>
            <a:r>
              <a:rPr lang="en-US" sz="1900" dirty="0" err="1">
                <a:solidFill>
                  <a:schemeClr val="tx1">
                    <a:lumMod val="75000"/>
                    <a:lumOff val="25000"/>
                  </a:schemeClr>
                </a:solidFill>
              </a:rPr>
              <a:t>çocukların</a:t>
            </a:r>
            <a:r>
              <a:rPr lang="en-US" sz="1900" dirty="0">
                <a:solidFill>
                  <a:schemeClr val="tx1">
                    <a:lumMod val="75000"/>
                    <a:lumOff val="25000"/>
                  </a:schemeClr>
                </a:solidFill>
              </a:rPr>
              <a:t> ‘</a:t>
            </a:r>
            <a:r>
              <a:rPr lang="en-US" sz="1900" dirty="0" err="1">
                <a:solidFill>
                  <a:schemeClr val="tx1">
                    <a:lumMod val="75000"/>
                    <a:lumOff val="25000"/>
                  </a:schemeClr>
                </a:solidFill>
              </a:rPr>
              <a:t>kabul</a:t>
            </a:r>
            <a:r>
              <a:rPr lang="en-US" sz="1900" dirty="0">
                <a:solidFill>
                  <a:schemeClr val="tx1">
                    <a:lumMod val="75000"/>
                    <a:lumOff val="25000"/>
                  </a:schemeClr>
                </a:solidFill>
              </a:rPr>
              <a:t> </a:t>
            </a:r>
            <a:r>
              <a:rPr lang="en-US" sz="1900" dirty="0" err="1">
                <a:solidFill>
                  <a:schemeClr val="tx1">
                    <a:lumMod val="75000"/>
                    <a:lumOff val="25000"/>
                  </a:schemeClr>
                </a:solidFill>
              </a:rPr>
              <a:t>edilmiş</a:t>
            </a:r>
            <a:r>
              <a:rPr lang="en-US" sz="1900" dirty="0">
                <a:solidFill>
                  <a:schemeClr val="tx1">
                    <a:lumMod val="75000"/>
                    <a:lumOff val="25000"/>
                  </a:schemeClr>
                </a:solidFill>
              </a:rPr>
              <a:t> </a:t>
            </a:r>
            <a:r>
              <a:rPr lang="en-US" sz="1900" dirty="0" err="1">
                <a:solidFill>
                  <a:schemeClr val="tx1">
                    <a:lumMod val="75000"/>
                    <a:lumOff val="25000"/>
                  </a:schemeClr>
                </a:solidFill>
              </a:rPr>
              <a:t>kültürel</a:t>
            </a:r>
            <a:r>
              <a:rPr lang="en-US" sz="1900" dirty="0">
                <a:solidFill>
                  <a:schemeClr val="tx1">
                    <a:lumMod val="75000"/>
                    <a:lumOff val="25000"/>
                  </a:schemeClr>
                </a:solidFill>
              </a:rPr>
              <a:t> </a:t>
            </a:r>
            <a:r>
              <a:rPr lang="en-US" sz="1900" dirty="0" err="1">
                <a:solidFill>
                  <a:schemeClr val="tx1">
                    <a:lumMod val="75000"/>
                    <a:lumOff val="25000"/>
                  </a:schemeClr>
                </a:solidFill>
              </a:rPr>
              <a:t>uygulama</a:t>
            </a:r>
            <a:r>
              <a:rPr lang="en-US" sz="1900" dirty="0">
                <a:solidFill>
                  <a:schemeClr val="tx1">
                    <a:lumMod val="75000"/>
                    <a:lumOff val="25000"/>
                  </a:schemeClr>
                </a:solidFill>
              </a:rPr>
              <a:t>’ </a:t>
            </a:r>
            <a:r>
              <a:rPr lang="en-US" sz="1900" dirty="0" err="1">
                <a:solidFill>
                  <a:schemeClr val="tx1">
                    <a:lumMod val="75000"/>
                    <a:lumOff val="25000"/>
                  </a:schemeClr>
                </a:solidFill>
              </a:rPr>
              <a:t>olarak</a:t>
            </a:r>
            <a:r>
              <a:rPr lang="en-US" sz="1900" dirty="0">
                <a:solidFill>
                  <a:schemeClr val="tx1">
                    <a:lumMod val="75000"/>
                    <a:lumOff val="25000"/>
                  </a:schemeClr>
                </a:solidFill>
              </a:rPr>
              <a:t> </a:t>
            </a:r>
            <a:r>
              <a:rPr lang="en-US" sz="1900" dirty="0" err="1">
                <a:solidFill>
                  <a:schemeClr val="tx1">
                    <a:lumMod val="75000"/>
                    <a:lumOff val="25000"/>
                  </a:schemeClr>
                </a:solidFill>
              </a:rPr>
              <a:t>görmeleri</a:t>
            </a:r>
            <a:r>
              <a:rPr lang="en-US" sz="1900" dirty="0">
                <a:solidFill>
                  <a:schemeClr val="tx1">
                    <a:lumMod val="75000"/>
                    <a:lumOff val="25000"/>
                  </a:schemeClr>
                </a:solidFill>
              </a:rPr>
              <a:t>: ‘normal’, ‘</a:t>
            </a:r>
            <a:r>
              <a:rPr lang="en-US" sz="1900" dirty="0" err="1">
                <a:solidFill>
                  <a:schemeClr val="tx1">
                    <a:lumMod val="75000"/>
                    <a:lumOff val="25000"/>
                  </a:schemeClr>
                </a:solidFill>
              </a:rPr>
              <a:t>herkesin</a:t>
            </a:r>
            <a:r>
              <a:rPr lang="en-US" sz="1900" dirty="0">
                <a:solidFill>
                  <a:schemeClr val="tx1">
                    <a:lumMod val="75000"/>
                    <a:lumOff val="25000"/>
                  </a:schemeClr>
                </a:solidFill>
              </a:rPr>
              <a:t> </a:t>
            </a:r>
            <a:r>
              <a:rPr lang="en-US" sz="1900" dirty="0" err="1">
                <a:solidFill>
                  <a:schemeClr val="tx1">
                    <a:lumMod val="75000"/>
                    <a:lumOff val="25000"/>
                  </a:schemeClr>
                </a:solidFill>
              </a:rPr>
              <a:t>yaptığı</a:t>
            </a:r>
            <a:r>
              <a:rPr lang="en-US" sz="1900" dirty="0">
                <a:solidFill>
                  <a:schemeClr val="tx1">
                    <a:lumMod val="75000"/>
                    <a:lumOff val="25000"/>
                  </a:schemeClr>
                </a:solidFill>
              </a:rPr>
              <a:t>’, ‘</a:t>
            </a:r>
            <a:r>
              <a:rPr lang="en-US" sz="1900" dirty="0" err="1">
                <a:solidFill>
                  <a:schemeClr val="tx1">
                    <a:lumMod val="75000"/>
                    <a:lumOff val="25000"/>
                  </a:schemeClr>
                </a:solidFill>
              </a:rPr>
              <a:t>böyle</a:t>
            </a:r>
            <a:r>
              <a:rPr lang="en-US" sz="1900" dirty="0">
                <a:solidFill>
                  <a:schemeClr val="tx1">
                    <a:lumMod val="75000"/>
                    <a:lumOff val="25000"/>
                  </a:schemeClr>
                </a:solidFill>
              </a:rPr>
              <a:t> </a:t>
            </a:r>
            <a:r>
              <a:rPr lang="en-US" sz="1900" dirty="0" err="1">
                <a:solidFill>
                  <a:schemeClr val="tx1">
                    <a:lumMod val="75000"/>
                    <a:lumOff val="25000"/>
                  </a:schemeClr>
                </a:solidFill>
              </a:rPr>
              <a:t>gelmiş</a:t>
            </a:r>
            <a:r>
              <a:rPr lang="en-US" sz="1900" dirty="0">
                <a:solidFill>
                  <a:schemeClr val="tx1">
                    <a:lumMod val="75000"/>
                    <a:lumOff val="25000"/>
                  </a:schemeClr>
                </a:solidFill>
              </a:rPr>
              <a:t> </a:t>
            </a:r>
            <a:r>
              <a:rPr lang="en-US" sz="1900" dirty="0" err="1">
                <a:solidFill>
                  <a:schemeClr val="tx1">
                    <a:lumMod val="75000"/>
                    <a:lumOff val="25000"/>
                  </a:schemeClr>
                </a:solidFill>
              </a:rPr>
              <a:t>böyle</a:t>
            </a:r>
            <a:r>
              <a:rPr lang="en-US" sz="1900" dirty="0">
                <a:solidFill>
                  <a:schemeClr val="tx1">
                    <a:lumMod val="75000"/>
                    <a:lumOff val="25000"/>
                  </a:schemeClr>
                </a:solidFill>
              </a:rPr>
              <a:t> </a:t>
            </a:r>
            <a:r>
              <a:rPr lang="en-US" sz="1900" dirty="0" err="1">
                <a:solidFill>
                  <a:schemeClr val="tx1">
                    <a:lumMod val="75000"/>
                    <a:lumOff val="25000"/>
                  </a:schemeClr>
                </a:solidFill>
              </a:rPr>
              <a:t>gider</a:t>
            </a:r>
            <a:r>
              <a:rPr lang="en-US" sz="1900" dirty="0">
                <a:solidFill>
                  <a:schemeClr val="tx1">
                    <a:lumMod val="75000"/>
                    <a:lumOff val="25000"/>
                  </a:schemeClr>
                </a:solidFill>
              </a:rPr>
              <a:t>’ </a:t>
            </a:r>
            <a:r>
              <a:rPr lang="en-US" sz="1900" dirty="0" err="1">
                <a:solidFill>
                  <a:schemeClr val="tx1">
                    <a:lumMod val="75000"/>
                    <a:lumOff val="25000"/>
                  </a:schemeClr>
                </a:solidFill>
              </a:rPr>
              <a:t>gibi</a:t>
            </a:r>
            <a:r>
              <a:rPr lang="en-US" sz="1900" dirty="0">
                <a:solidFill>
                  <a:schemeClr val="tx1">
                    <a:lumMod val="75000"/>
                    <a:lumOff val="25000"/>
                  </a:schemeClr>
                </a:solidFill>
              </a:rPr>
              <a:t> </a:t>
            </a:r>
            <a:r>
              <a:rPr lang="en-US" sz="1900" dirty="0" err="1">
                <a:solidFill>
                  <a:schemeClr val="tx1">
                    <a:lumMod val="75000"/>
                    <a:lumOff val="25000"/>
                  </a:schemeClr>
                </a:solidFill>
              </a:rPr>
              <a:t>algılar</a:t>
            </a:r>
            <a:endParaRPr lang="en-US" sz="1900" b="1" dirty="0">
              <a:solidFill>
                <a:schemeClr val="tx1">
                  <a:lumMod val="75000"/>
                  <a:lumOff val="25000"/>
                </a:schemeClr>
              </a:solidFill>
            </a:endParaRPr>
          </a:p>
          <a:p>
            <a:pPr marL="285750" indent="-285750" algn="l">
              <a:buFont typeface="Arial"/>
              <a:buChar char="•"/>
            </a:pPr>
            <a:r>
              <a:rPr lang="en-US" sz="1900" b="1" dirty="0" err="1">
                <a:solidFill>
                  <a:schemeClr val="tx1">
                    <a:lumMod val="75000"/>
                    <a:lumOff val="25000"/>
                  </a:schemeClr>
                </a:solidFill>
              </a:rPr>
              <a:t>Toplumsal</a:t>
            </a:r>
            <a:r>
              <a:rPr lang="en-US" sz="1900" b="1" dirty="0">
                <a:solidFill>
                  <a:schemeClr val="tx1">
                    <a:lumMod val="75000"/>
                    <a:lumOff val="25000"/>
                  </a:schemeClr>
                </a:solidFill>
              </a:rPr>
              <a:t> </a:t>
            </a:r>
            <a:r>
              <a:rPr lang="en-US" sz="1900" b="1" dirty="0" err="1">
                <a:solidFill>
                  <a:schemeClr val="tx1">
                    <a:lumMod val="75000"/>
                    <a:lumOff val="25000"/>
                  </a:schemeClr>
                </a:solidFill>
              </a:rPr>
              <a:t>cinsiyet</a:t>
            </a:r>
            <a:r>
              <a:rPr lang="en-US" sz="1900" b="1" dirty="0">
                <a:solidFill>
                  <a:schemeClr val="tx1">
                    <a:lumMod val="75000"/>
                    <a:lumOff val="25000"/>
                  </a:schemeClr>
                </a:solidFill>
              </a:rPr>
              <a:t> </a:t>
            </a:r>
            <a:r>
              <a:rPr lang="en-US" sz="1900" b="1" dirty="0" err="1">
                <a:solidFill>
                  <a:schemeClr val="tx1">
                    <a:lumMod val="75000"/>
                    <a:lumOff val="25000"/>
                  </a:schemeClr>
                </a:solidFill>
              </a:rPr>
              <a:t>normları</a:t>
            </a:r>
            <a:r>
              <a:rPr lang="en-US" sz="1900" b="1" dirty="0">
                <a:solidFill>
                  <a:schemeClr val="tx1">
                    <a:lumMod val="75000"/>
                    <a:lumOff val="25000"/>
                  </a:schemeClr>
                </a:solidFill>
              </a:rPr>
              <a:t>: </a:t>
            </a:r>
            <a:r>
              <a:rPr lang="en-US" sz="1900" dirty="0" err="1">
                <a:solidFill>
                  <a:schemeClr val="tx1">
                    <a:lumMod val="75000"/>
                    <a:lumOff val="25000"/>
                  </a:schemeClr>
                </a:solidFill>
              </a:rPr>
              <a:t>Kızların</a:t>
            </a:r>
            <a:r>
              <a:rPr lang="en-US" sz="1900" dirty="0">
                <a:solidFill>
                  <a:schemeClr val="tx1">
                    <a:lumMod val="75000"/>
                    <a:lumOff val="25000"/>
                  </a:schemeClr>
                </a:solidFill>
              </a:rPr>
              <a:t> ‘</a:t>
            </a:r>
            <a:r>
              <a:rPr lang="en-US" sz="1900" dirty="0" err="1">
                <a:solidFill>
                  <a:schemeClr val="tx1">
                    <a:lumMod val="75000"/>
                    <a:lumOff val="25000"/>
                  </a:schemeClr>
                </a:solidFill>
              </a:rPr>
              <a:t>namusunu</a:t>
            </a:r>
            <a:r>
              <a:rPr lang="en-US" sz="1900" dirty="0">
                <a:solidFill>
                  <a:schemeClr val="tx1">
                    <a:lumMod val="75000"/>
                    <a:lumOff val="25000"/>
                  </a:schemeClr>
                </a:solidFill>
              </a:rPr>
              <a:t>’ </a:t>
            </a:r>
            <a:r>
              <a:rPr lang="en-US" sz="1900" dirty="0" err="1">
                <a:solidFill>
                  <a:schemeClr val="tx1">
                    <a:lumMod val="75000"/>
                    <a:lumOff val="25000"/>
                  </a:schemeClr>
                </a:solidFill>
              </a:rPr>
              <a:t>koruma</a:t>
            </a:r>
            <a:r>
              <a:rPr lang="en-US" sz="1900" dirty="0">
                <a:solidFill>
                  <a:schemeClr val="tx1">
                    <a:lumMod val="75000"/>
                    <a:lumOff val="25000"/>
                  </a:schemeClr>
                </a:solidFill>
              </a:rPr>
              <a:t>, ‘</a:t>
            </a:r>
            <a:r>
              <a:rPr lang="en-US" sz="1900" dirty="0" err="1">
                <a:solidFill>
                  <a:schemeClr val="tx1">
                    <a:lumMod val="75000"/>
                    <a:lumOff val="25000"/>
                  </a:schemeClr>
                </a:solidFill>
              </a:rPr>
              <a:t>dedikodudan</a:t>
            </a:r>
            <a:r>
              <a:rPr lang="en-US" sz="1900" dirty="0">
                <a:solidFill>
                  <a:schemeClr val="tx1">
                    <a:lumMod val="75000"/>
                    <a:lumOff val="25000"/>
                  </a:schemeClr>
                </a:solidFill>
              </a:rPr>
              <a:t>’ </a:t>
            </a:r>
            <a:r>
              <a:rPr lang="en-US" sz="1900" dirty="0" err="1">
                <a:solidFill>
                  <a:schemeClr val="tx1">
                    <a:lumMod val="75000"/>
                    <a:lumOff val="25000"/>
                  </a:schemeClr>
                </a:solidFill>
              </a:rPr>
              <a:t>koruma</a:t>
            </a:r>
            <a:r>
              <a:rPr lang="en-US" sz="1900" dirty="0">
                <a:solidFill>
                  <a:schemeClr val="tx1">
                    <a:lumMod val="75000"/>
                    <a:lumOff val="25000"/>
                  </a:schemeClr>
                </a:solidFill>
              </a:rPr>
              <a:t>, ‘</a:t>
            </a:r>
            <a:r>
              <a:rPr lang="en-US" sz="1900" dirty="0" err="1">
                <a:solidFill>
                  <a:schemeClr val="tx1">
                    <a:lumMod val="75000"/>
                    <a:lumOff val="25000"/>
                  </a:schemeClr>
                </a:solidFill>
              </a:rPr>
              <a:t>evde</a:t>
            </a:r>
            <a:r>
              <a:rPr lang="en-US" sz="1900" dirty="0">
                <a:solidFill>
                  <a:schemeClr val="tx1">
                    <a:lumMod val="75000"/>
                    <a:lumOff val="25000"/>
                  </a:schemeClr>
                </a:solidFill>
              </a:rPr>
              <a:t> </a:t>
            </a:r>
            <a:r>
              <a:rPr lang="en-US" sz="1900" dirty="0" err="1">
                <a:solidFill>
                  <a:schemeClr val="tx1">
                    <a:lumMod val="75000"/>
                    <a:lumOff val="25000"/>
                  </a:schemeClr>
                </a:solidFill>
              </a:rPr>
              <a:t>kalma</a:t>
            </a:r>
            <a:r>
              <a:rPr lang="en-US" sz="1900" dirty="0">
                <a:solidFill>
                  <a:schemeClr val="tx1">
                    <a:lumMod val="75000"/>
                    <a:lumOff val="25000"/>
                  </a:schemeClr>
                </a:solidFill>
              </a:rPr>
              <a:t>’ </a:t>
            </a:r>
            <a:r>
              <a:rPr lang="en-US" sz="1900" dirty="0" err="1">
                <a:solidFill>
                  <a:schemeClr val="tx1">
                    <a:lumMod val="75000"/>
                    <a:lumOff val="25000"/>
                  </a:schemeClr>
                </a:solidFill>
              </a:rPr>
              <a:t>gibi</a:t>
            </a:r>
            <a:r>
              <a:rPr lang="en-US" sz="1900" dirty="0">
                <a:solidFill>
                  <a:schemeClr val="tx1">
                    <a:lumMod val="75000"/>
                    <a:lumOff val="25000"/>
                  </a:schemeClr>
                </a:solidFill>
              </a:rPr>
              <a:t> </a:t>
            </a:r>
            <a:r>
              <a:rPr lang="en-US" sz="1900" dirty="0" err="1">
                <a:solidFill>
                  <a:schemeClr val="tx1">
                    <a:lumMod val="75000"/>
                    <a:lumOff val="25000"/>
                  </a:schemeClr>
                </a:solidFill>
              </a:rPr>
              <a:t>algılar</a:t>
            </a:r>
            <a:endParaRPr lang="en-US" sz="1900" dirty="0">
              <a:solidFill>
                <a:schemeClr val="tx1">
                  <a:lumMod val="75000"/>
                  <a:lumOff val="25000"/>
                </a:schemeClr>
              </a:solidFill>
            </a:endParaRPr>
          </a:p>
          <a:p>
            <a:pPr marL="285750" indent="-285750" algn="l">
              <a:buFont typeface="Arial"/>
              <a:buChar char="•"/>
            </a:pPr>
            <a:r>
              <a:rPr lang="en-US" sz="1900" b="1" dirty="0">
                <a:solidFill>
                  <a:schemeClr val="tx1">
                    <a:lumMod val="75000"/>
                    <a:lumOff val="25000"/>
                  </a:schemeClr>
                </a:solidFill>
              </a:rPr>
              <a:t>‘</a:t>
            </a:r>
            <a:r>
              <a:rPr lang="en-US" sz="1900" b="1" dirty="0" err="1">
                <a:solidFill>
                  <a:schemeClr val="tx1">
                    <a:lumMod val="75000"/>
                    <a:lumOff val="25000"/>
                  </a:schemeClr>
                </a:solidFill>
              </a:rPr>
              <a:t>Zararlı</a:t>
            </a:r>
            <a:r>
              <a:rPr lang="en-US" sz="1900" b="1" dirty="0">
                <a:solidFill>
                  <a:schemeClr val="tx1">
                    <a:lumMod val="75000"/>
                    <a:lumOff val="25000"/>
                  </a:schemeClr>
                </a:solidFill>
              </a:rPr>
              <a:t> </a:t>
            </a:r>
            <a:r>
              <a:rPr lang="en-US" sz="1900" b="1" dirty="0" err="1">
                <a:solidFill>
                  <a:schemeClr val="tx1">
                    <a:lumMod val="75000"/>
                    <a:lumOff val="25000"/>
                  </a:schemeClr>
                </a:solidFill>
              </a:rPr>
              <a:t>kültürel</a:t>
            </a:r>
            <a:r>
              <a:rPr lang="en-US" sz="1900" b="1" dirty="0">
                <a:solidFill>
                  <a:schemeClr val="tx1">
                    <a:lumMod val="75000"/>
                    <a:lumOff val="25000"/>
                  </a:schemeClr>
                </a:solidFill>
              </a:rPr>
              <a:t> </a:t>
            </a:r>
            <a:r>
              <a:rPr lang="tr-TR" sz="1900" b="1" dirty="0">
                <a:solidFill>
                  <a:schemeClr val="tx1">
                    <a:lumMod val="75000"/>
                    <a:lumOff val="25000"/>
                  </a:schemeClr>
                </a:solidFill>
              </a:rPr>
              <a:t>uygulamalar</a:t>
            </a:r>
            <a:r>
              <a:rPr lang="en-US" sz="1900" b="1" dirty="0">
                <a:solidFill>
                  <a:schemeClr val="tx1">
                    <a:lumMod val="75000"/>
                    <a:lumOff val="25000"/>
                  </a:schemeClr>
                </a:solidFill>
              </a:rPr>
              <a:t>’</a:t>
            </a:r>
            <a:r>
              <a:rPr lang="en-US" sz="1900" dirty="0">
                <a:solidFill>
                  <a:schemeClr val="tx1">
                    <a:lumMod val="75000"/>
                    <a:lumOff val="25000"/>
                  </a:schemeClr>
                </a:solidFill>
              </a:rPr>
              <a:t>: </a:t>
            </a:r>
            <a:r>
              <a:rPr lang="en-US" sz="1900" dirty="0" err="1">
                <a:solidFill>
                  <a:schemeClr val="tx1">
                    <a:lumMod val="75000"/>
                    <a:lumOff val="25000"/>
                  </a:schemeClr>
                </a:solidFill>
              </a:rPr>
              <a:t>Berdel</a:t>
            </a:r>
            <a:r>
              <a:rPr lang="en-US" sz="1900" dirty="0">
                <a:solidFill>
                  <a:schemeClr val="tx1">
                    <a:lumMod val="75000"/>
                    <a:lumOff val="25000"/>
                  </a:schemeClr>
                </a:solidFill>
              </a:rPr>
              <a:t>, </a:t>
            </a:r>
            <a:r>
              <a:rPr lang="en-US" sz="1900" dirty="0" err="1">
                <a:solidFill>
                  <a:schemeClr val="tx1">
                    <a:lumMod val="75000"/>
                    <a:lumOff val="25000"/>
                  </a:schemeClr>
                </a:solidFill>
              </a:rPr>
              <a:t>beşik</a:t>
            </a:r>
            <a:r>
              <a:rPr lang="en-US" sz="1900" dirty="0">
                <a:solidFill>
                  <a:schemeClr val="tx1">
                    <a:lumMod val="75000"/>
                    <a:lumOff val="25000"/>
                  </a:schemeClr>
                </a:solidFill>
              </a:rPr>
              <a:t> </a:t>
            </a:r>
            <a:r>
              <a:rPr lang="en-US" sz="1900" dirty="0" err="1">
                <a:solidFill>
                  <a:schemeClr val="tx1">
                    <a:lumMod val="75000"/>
                    <a:lumOff val="25000"/>
                  </a:schemeClr>
                </a:solidFill>
              </a:rPr>
              <a:t>kertmesi</a:t>
            </a:r>
            <a:r>
              <a:rPr lang="en-US" sz="1900" dirty="0">
                <a:solidFill>
                  <a:schemeClr val="tx1">
                    <a:lumMod val="75000"/>
                    <a:lumOff val="25000"/>
                  </a:schemeClr>
                </a:solidFill>
              </a:rPr>
              <a:t> </a:t>
            </a:r>
            <a:r>
              <a:rPr lang="en-US" sz="1900" dirty="0" err="1">
                <a:solidFill>
                  <a:schemeClr val="tx1">
                    <a:lumMod val="75000"/>
                    <a:lumOff val="25000"/>
                  </a:schemeClr>
                </a:solidFill>
              </a:rPr>
              <a:t>gibi</a:t>
            </a:r>
            <a:r>
              <a:rPr lang="en-US" sz="1900" dirty="0">
                <a:solidFill>
                  <a:schemeClr val="tx1">
                    <a:lumMod val="75000"/>
                    <a:lumOff val="25000"/>
                  </a:schemeClr>
                </a:solidFill>
              </a:rPr>
              <a:t> </a:t>
            </a:r>
            <a:r>
              <a:rPr lang="en-US" sz="1900" dirty="0" err="1">
                <a:solidFill>
                  <a:schemeClr val="tx1">
                    <a:lumMod val="75000"/>
                    <a:lumOff val="25000"/>
                  </a:schemeClr>
                </a:solidFill>
              </a:rPr>
              <a:t>uygulamalar</a:t>
            </a:r>
            <a:endParaRPr lang="en-US" sz="1900" dirty="0">
              <a:solidFill>
                <a:schemeClr val="tx1">
                  <a:lumMod val="75000"/>
                  <a:lumOff val="25000"/>
                </a:schemeClr>
              </a:solidFill>
            </a:endParaRPr>
          </a:p>
          <a:p>
            <a:pPr marL="285750" indent="-285750" algn="l">
              <a:buFont typeface="Arial"/>
              <a:buChar char="•"/>
            </a:pPr>
            <a:endParaRPr lang="en-US" sz="1900" dirty="0">
              <a:solidFill>
                <a:schemeClr val="tx1">
                  <a:lumMod val="75000"/>
                  <a:lumOff val="25000"/>
                </a:schemeClr>
              </a:solidFill>
            </a:endParaRPr>
          </a:p>
          <a:p>
            <a:pPr algn="l"/>
            <a:r>
              <a:rPr lang="en-US" sz="1900" i="1" dirty="0">
                <a:solidFill>
                  <a:schemeClr val="tx1">
                    <a:lumMod val="75000"/>
                    <a:lumOff val="25000"/>
                  </a:schemeClr>
                </a:solidFill>
              </a:rPr>
              <a:t>‘</a:t>
            </a:r>
            <a:r>
              <a:rPr lang="en-US" sz="1900" i="1" dirty="0" err="1">
                <a:solidFill>
                  <a:schemeClr val="tx1">
                    <a:lumMod val="75000"/>
                    <a:lumOff val="25000"/>
                  </a:schemeClr>
                </a:solidFill>
              </a:rPr>
              <a:t>Kültür</a:t>
            </a:r>
            <a:r>
              <a:rPr lang="en-US" sz="1900" i="1" dirty="0">
                <a:solidFill>
                  <a:schemeClr val="tx1">
                    <a:lumMod val="75000"/>
                    <a:lumOff val="25000"/>
                  </a:schemeClr>
                </a:solidFill>
              </a:rPr>
              <a:t>’ </a:t>
            </a:r>
            <a:r>
              <a:rPr lang="en-US" sz="1900" i="1" dirty="0" err="1">
                <a:solidFill>
                  <a:schemeClr val="tx1">
                    <a:lumMod val="75000"/>
                    <a:lumOff val="25000"/>
                  </a:schemeClr>
                </a:solidFill>
              </a:rPr>
              <a:t>kavramına</a:t>
            </a:r>
            <a:r>
              <a:rPr lang="en-US" sz="1900" i="1" dirty="0">
                <a:solidFill>
                  <a:schemeClr val="tx1">
                    <a:lumMod val="75000"/>
                    <a:lumOff val="25000"/>
                  </a:schemeClr>
                </a:solidFill>
              </a:rPr>
              <a:t> </a:t>
            </a:r>
            <a:r>
              <a:rPr lang="en-US" sz="1900" i="1" dirty="0" err="1">
                <a:solidFill>
                  <a:schemeClr val="tx1">
                    <a:lumMod val="75000"/>
                    <a:lumOff val="25000"/>
                  </a:schemeClr>
                </a:solidFill>
              </a:rPr>
              <a:t>yoğunlaşmanın</a:t>
            </a:r>
            <a:r>
              <a:rPr lang="en-US" sz="1900" i="1" dirty="0">
                <a:solidFill>
                  <a:schemeClr val="tx1">
                    <a:lumMod val="75000"/>
                    <a:lumOff val="25000"/>
                  </a:schemeClr>
                </a:solidFill>
              </a:rPr>
              <a:t> </a:t>
            </a:r>
            <a:r>
              <a:rPr lang="en-US" sz="1900" i="1" dirty="0" err="1">
                <a:solidFill>
                  <a:schemeClr val="tx1">
                    <a:lumMod val="75000"/>
                    <a:lumOff val="25000"/>
                  </a:schemeClr>
                </a:solidFill>
              </a:rPr>
              <a:t>tehlikeleri</a:t>
            </a:r>
            <a:r>
              <a:rPr lang="en-US" sz="1900" i="1" dirty="0">
                <a:solidFill>
                  <a:schemeClr val="tx1">
                    <a:lumMod val="75000"/>
                    <a:lumOff val="25000"/>
                  </a:schemeClr>
                </a:solidFill>
              </a:rPr>
              <a:t> </a:t>
            </a:r>
            <a:r>
              <a:rPr lang="en-US" sz="1900" i="1" dirty="0" err="1">
                <a:solidFill>
                  <a:schemeClr val="tx1">
                    <a:lumMod val="75000"/>
                    <a:lumOff val="25000"/>
                  </a:schemeClr>
                </a:solidFill>
              </a:rPr>
              <a:t>üzerinde</a:t>
            </a:r>
            <a:r>
              <a:rPr lang="en-US" sz="1900" i="1" dirty="0">
                <a:solidFill>
                  <a:schemeClr val="tx1">
                    <a:lumMod val="75000"/>
                    <a:lumOff val="25000"/>
                  </a:schemeClr>
                </a:solidFill>
              </a:rPr>
              <a:t> </a:t>
            </a:r>
            <a:r>
              <a:rPr lang="en-US" sz="1900" i="1" dirty="0" err="1">
                <a:solidFill>
                  <a:schemeClr val="tx1">
                    <a:lumMod val="75000"/>
                    <a:lumOff val="25000"/>
                  </a:schemeClr>
                </a:solidFill>
              </a:rPr>
              <a:t>önemle</a:t>
            </a:r>
            <a:r>
              <a:rPr lang="en-US" sz="1900" i="1" dirty="0">
                <a:solidFill>
                  <a:schemeClr val="tx1">
                    <a:lumMod val="75000"/>
                    <a:lumOff val="25000"/>
                  </a:schemeClr>
                </a:solidFill>
              </a:rPr>
              <a:t> </a:t>
            </a:r>
            <a:r>
              <a:rPr lang="en-US" sz="1900" i="1" dirty="0" err="1">
                <a:solidFill>
                  <a:schemeClr val="tx1">
                    <a:lumMod val="75000"/>
                    <a:lumOff val="25000"/>
                  </a:schemeClr>
                </a:solidFill>
              </a:rPr>
              <a:t>durulmaktadır</a:t>
            </a:r>
            <a:r>
              <a:rPr lang="en-US" sz="1900" i="1" dirty="0">
                <a:solidFill>
                  <a:schemeClr val="tx1">
                    <a:lumMod val="75000"/>
                    <a:lumOff val="25000"/>
                  </a:schemeClr>
                </a:solidFill>
              </a:rPr>
              <a:t>: Bu </a:t>
            </a:r>
            <a:r>
              <a:rPr lang="en-US" sz="1900" i="1" dirty="0" err="1">
                <a:solidFill>
                  <a:schemeClr val="tx1">
                    <a:lumMod val="75000"/>
                    <a:lumOff val="25000"/>
                  </a:schemeClr>
                </a:solidFill>
              </a:rPr>
              <a:t>toplumsal</a:t>
            </a:r>
            <a:r>
              <a:rPr lang="en-US" sz="1900" i="1" dirty="0">
                <a:solidFill>
                  <a:schemeClr val="tx1">
                    <a:lumMod val="75000"/>
                    <a:lumOff val="25000"/>
                  </a:schemeClr>
                </a:solidFill>
              </a:rPr>
              <a:t> </a:t>
            </a:r>
            <a:r>
              <a:rPr lang="en-US" sz="1900" i="1" dirty="0" err="1">
                <a:solidFill>
                  <a:schemeClr val="tx1">
                    <a:lumMod val="75000"/>
                    <a:lumOff val="25000"/>
                  </a:schemeClr>
                </a:solidFill>
              </a:rPr>
              <a:t>sorunu</a:t>
            </a:r>
            <a:r>
              <a:rPr lang="en-US" sz="1900" i="1" dirty="0">
                <a:solidFill>
                  <a:schemeClr val="tx1">
                    <a:lumMod val="75000"/>
                    <a:lumOff val="25000"/>
                  </a:schemeClr>
                </a:solidFill>
              </a:rPr>
              <a:t> </a:t>
            </a:r>
            <a:r>
              <a:rPr lang="en-US" sz="1900" i="1" dirty="0" err="1">
                <a:solidFill>
                  <a:schemeClr val="tx1">
                    <a:lumMod val="75000"/>
                    <a:lumOff val="25000"/>
                  </a:schemeClr>
                </a:solidFill>
              </a:rPr>
              <a:t>belirli</a:t>
            </a:r>
            <a:r>
              <a:rPr lang="en-US" sz="1900" i="1" dirty="0">
                <a:solidFill>
                  <a:schemeClr val="tx1">
                    <a:lumMod val="75000"/>
                    <a:lumOff val="25000"/>
                  </a:schemeClr>
                </a:solidFill>
              </a:rPr>
              <a:t> </a:t>
            </a:r>
            <a:r>
              <a:rPr lang="en-US" sz="1900" i="1" dirty="0" err="1">
                <a:solidFill>
                  <a:schemeClr val="tx1">
                    <a:lumMod val="75000"/>
                    <a:lumOff val="25000"/>
                  </a:schemeClr>
                </a:solidFill>
              </a:rPr>
              <a:t>bir</a:t>
            </a:r>
            <a:r>
              <a:rPr lang="en-US" sz="1900" i="1" dirty="0">
                <a:solidFill>
                  <a:schemeClr val="tx1">
                    <a:lumMod val="75000"/>
                    <a:lumOff val="25000"/>
                  </a:schemeClr>
                </a:solidFill>
              </a:rPr>
              <a:t> </a:t>
            </a:r>
            <a:r>
              <a:rPr lang="en-US" sz="1900" i="1" dirty="0" err="1">
                <a:solidFill>
                  <a:schemeClr val="tx1">
                    <a:lumMod val="75000"/>
                    <a:lumOff val="25000"/>
                  </a:schemeClr>
                </a:solidFill>
              </a:rPr>
              <a:t>bölgeye</a:t>
            </a:r>
            <a:r>
              <a:rPr lang="en-US" sz="1900" i="1" dirty="0">
                <a:solidFill>
                  <a:schemeClr val="tx1">
                    <a:lumMod val="75000"/>
                    <a:lumOff val="25000"/>
                  </a:schemeClr>
                </a:solidFill>
              </a:rPr>
              <a:t>, </a:t>
            </a:r>
            <a:r>
              <a:rPr lang="en-US" sz="1900" i="1" dirty="0" err="1">
                <a:solidFill>
                  <a:schemeClr val="tx1">
                    <a:lumMod val="75000"/>
                    <a:lumOff val="25000"/>
                  </a:schemeClr>
                </a:solidFill>
              </a:rPr>
              <a:t>ulusa</a:t>
            </a:r>
            <a:r>
              <a:rPr lang="en-US" sz="1900" i="1" dirty="0">
                <a:solidFill>
                  <a:schemeClr val="tx1">
                    <a:lumMod val="75000"/>
                    <a:lumOff val="25000"/>
                  </a:schemeClr>
                </a:solidFill>
              </a:rPr>
              <a:t>, </a:t>
            </a:r>
            <a:r>
              <a:rPr lang="en-US" sz="1900" i="1" dirty="0" err="1">
                <a:solidFill>
                  <a:schemeClr val="tx1">
                    <a:lumMod val="75000"/>
                    <a:lumOff val="25000"/>
                  </a:schemeClr>
                </a:solidFill>
              </a:rPr>
              <a:t>etnik</a:t>
            </a:r>
            <a:r>
              <a:rPr lang="en-US" sz="1900" i="1" dirty="0">
                <a:solidFill>
                  <a:schemeClr val="tx1">
                    <a:lumMod val="75000"/>
                    <a:lumOff val="25000"/>
                  </a:schemeClr>
                </a:solidFill>
              </a:rPr>
              <a:t> </a:t>
            </a:r>
            <a:r>
              <a:rPr lang="en-US" sz="1900" i="1" dirty="0" err="1">
                <a:solidFill>
                  <a:schemeClr val="tx1">
                    <a:lumMod val="75000"/>
                    <a:lumOff val="25000"/>
                  </a:schemeClr>
                </a:solidFill>
              </a:rPr>
              <a:t>gruba</a:t>
            </a:r>
            <a:r>
              <a:rPr lang="en-US" sz="1900" i="1" dirty="0">
                <a:solidFill>
                  <a:schemeClr val="tx1">
                    <a:lumMod val="75000"/>
                    <a:lumOff val="25000"/>
                  </a:schemeClr>
                </a:solidFill>
              </a:rPr>
              <a:t> </a:t>
            </a:r>
            <a:r>
              <a:rPr lang="en-US" sz="1900" i="1" dirty="0" err="1">
                <a:solidFill>
                  <a:schemeClr val="tx1">
                    <a:lumMod val="75000"/>
                    <a:lumOff val="25000"/>
                  </a:schemeClr>
                </a:solidFill>
              </a:rPr>
              <a:t>ait</a:t>
            </a:r>
            <a:r>
              <a:rPr lang="en-US" sz="1900" i="1" dirty="0">
                <a:solidFill>
                  <a:schemeClr val="tx1">
                    <a:lumMod val="75000"/>
                    <a:lumOff val="25000"/>
                  </a:schemeClr>
                </a:solidFill>
              </a:rPr>
              <a:t> </a:t>
            </a:r>
            <a:r>
              <a:rPr lang="en-US" sz="1900" i="1" dirty="0" err="1">
                <a:solidFill>
                  <a:schemeClr val="tx1">
                    <a:lumMod val="75000"/>
                    <a:lumOff val="25000"/>
                  </a:schemeClr>
                </a:solidFill>
              </a:rPr>
              <a:t>olarak</a:t>
            </a:r>
            <a:r>
              <a:rPr lang="en-US" sz="1900" i="1" dirty="0">
                <a:solidFill>
                  <a:schemeClr val="tx1">
                    <a:lumMod val="75000"/>
                    <a:lumOff val="25000"/>
                  </a:schemeClr>
                </a:solidFill>
              </a:rPr>
              <a:t> </a:t>
            </a:r>
            <a:r>
              <a:rPr lang="en-US" sz="1900" i="1" dirty="0" err="1">
                <a:solidFill>
                  <a:schemeClr val="tx1">
                    <a:lumMod val="75000"/>
                    <a:lumOff val="25000"/>
                  </a:schemeClr>
                </a:solidFill>
              </a:rPr>
              <a:t>görmek</a:t>
            </a:r>
            <a:r>
              <a:rPr lang="en-US" sz="1900" i="1" dirty="0">
                <a:solidFill>
                  <a:schemeClr val="tx1">
                    <a:lumMod val="75000"/>
                    <a:lumOff val="25000"/>
                  </a:schemeClr>
                </a:solidFill>
              </a:rPr>
              <a:t>, hem </a:t>
            </a:r>
            <a:r>
              <a:rPr lang="en-US" sz="1900" i="1" dirty="0" err="1">
                <a:solidFill>
                  <a:schemeClr val="tx1">
                    <a:lumMod val="75000"/>
                    <a:lumOff val="25000"/>
                  </a:schemeClr>
                </a:solidFill>
              </a:rPr>
              <a:t>ayrımcılığa</a:t>
            </a:r>
            <a:r>
              <a:rPr lang="en-US" sz="1900" i="1" dirty="0">
                <a:solidFill>
                  <a:schemeClr val="tx1">
                    <a:lumMod val="75000"/>
                    <a:lumOff val="25000"/>
                  </a:schemeClr>
                </a:solidFill>
              </a:rPr>
              <a:t> hem de </a:t>
            </a:r>
            <a:r>
              <a:rPr lang="en-US" sz="1900" i="1" dirty="0" err="1">
                <a:solidFill>
                  <a:schemeClr val="tx1">
                    <a:lumMod val="75000"/>
                    <a:lumOff val="25000"/>
                  </a:schemeClr>
                </a:solidFill>
              </a:rPr>
              <a:t>etkisiz</a:t>
            </a:r>
            <a:r>
              <a:rPr lang="en-US" sz="1900" i="1" dirty="0">
                <a:solidFill>
                  <a:schemeClr val="tx1">
                    <a:lumMod val="75000"/>
                    <a:lumOff val="25000"/>
                  </a:schemeClr>
                </a:solidFill>
              </a:rPr>
              <a:t> </a:t>
            </a:r>
            <a:r>
              <a:rPr lang="en-US" sz="1900" i="1" dirty="0" err="1" smtClean="0">
                <a:solidFill>
                  <a:schemeClr val="tx1">
                    <a:lumMod val="75000"/>
                    <a:lumOff val="25000"/>
                  </a:schemeClr>
                </a:solidFill>
              </a:rPr>
              <a:t>politikalara</a:t>
            </a:r>
            <a:r>
              <a:rPr lang="en-US" sz="1900" i="1" dirty="0" smtClean="0">
                <a:solidFill>
                  <a:schemeClr val="tx1">
                    <a:lumMod val="75000"/>
                    <a:lumOff val="25000"/>
                  </a:schemeClr>
                </a:solidFill>
              </a:rPr>
              <a:t>/</a:t>
            </a:r>
            <a:r>
              <a:rPr lang="en-US" sz="1900" i="1" dirty="0" err="1" smtClean="0">
                <a:solidFill>
                  <a:schemeClr val="tx1">
                    <a:lumMod val="75000"/>
                    <a:lumOff val="25000"/>
                  </a:schemeClr>
                </a:solidFill>
              </a:rPr>
              <a:t>uygulamalara</a:t>
            </a:r>
            <a:r>
              <a:rPr lang="en-US" sz="1900" i="1" dirty="0" smtClean="0">
                <a:solidFill>
                  <a:schemeClr val="tx1">
                    <a:lumMod val="75000"/>
                    <a:lumOff val="25000"/>
                  </a:schemeClr>
                </a:solidFill>
              </a:rPr>
              <a:t> </a:t>
            </a:r>
            <a:r>
              <a:rPr lang="en-US" sz="1900" i="1" dirty="0" err="1">
                <a:solidFill>
                  <a:schemeClr val="tx1">
                    <a:lumMod val="75000"/>
                    <a:lumOff val="25000"/>
                  </a:schemeClr>
                </a:solidFill>
              </a:rPr>
              <a:t>neden</a:t>
            </a:r>
            <a:r>
              <a:rPr lang="en-US" sz="1900" i="1" dirty="0">
                <a:solidFill>
                  <a:schemeClr val="tx1">
                    <a:lumMod val="75000"/>
                    <a:lumOff val="25000"/>
                  </a:schemeClr>
                </a:solidFill>
              </a:rPr>
              <a:t> </a:t>
            </a:r>
            <a:r>
              <a:rPr lang="en-US" sz="1900" i="1" dirty="0" err="1">
                <a:solidFill>
                  <a:schemeClr val="tx1">
                    <a:lumMod val="75000"/>
                    <a:lumOff val="25000"/>
                  </a:schemeClr>
                </a:solidFill>
              </a:rPr>
              <a:t>olmaktadır</a:t>
            </a:r>
            <a:r>
              <a:rPr lang="en-US" sz="1900" i="1" dirty="0">
                <a:solidFill>
                  <a:schemeClr val="tx1">
                    <a:lumMod val="75000"/>
                    <a:lumOff val="25000"/>
                  </a:schemeClr>
                </a:solidFill>
              </a:rPr>
              <a:t>.  </a:t>
            </a:r>
          </a:p>
        </p:txBody>
      </p:sp>
    </p:spTree>
    <p:extLst>
      <p:ext uri="{BB962C8B-B14F-4D97-AF65-F5344CB8AC3E}">
        <p14:creationId xmlns:p14="http://schemas.microsoft.com/office/powerpoint/2010/main" val="3892657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ppt_sebep ve sonuclar-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5" name="Picture 4" descr="_MG_3668.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328" y="816343"/>
            <a:ext cx="7591344" cy="5060895"/>
          </a:xfrm>
          <a:prstGeom prst="rect">
            <a:avLst/>
          </a:prstGeom>
        </p:spPr>
      </p:pic>
      <p:sp>
        <p:nvSpPr>
          <p:cNvPr id="6" name="Title 1"/>
          <p:cNvSpPr txBox="1">
            <a:spLocks/>
          </p:cNvSpPr>
          <p:nvPr/>
        </p:nvSpPr>
        <p:spPr>
          <a:xfrm>
            <a:off x="672152" y="911879"/>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600" b="1" dirty="0" err="1" smtClean="0">
                <a:solidFill>
                  <a:srgbClr val="139878"/>
                </a:solidFill>
              </a:rPr>
              <a:t>Çocuk</a:t>
            </a:r>
            <a:r>
              <a:rPr lang="en-US" sz="2600" b="1" dirty="0" smtClean="0">
                <a:solidFill>
                  <a:srgbClr val="139878"/>
                </a:solidFill>
              </a:rPr>
              <a:t> </a:t>
            </a:r>
            <a:r>
              <a:rPr lang="en-US" sz="2600" b="1" dirty="0" err="1" smtClean="0">
                <a:solidFill>
                  <a:srgbClr val="139878"/>
                </a:solidFill>
              </a:rPr>
              <a:t>Evliliklerinin</a:t>
            </a:r>
            <a:r>
              <a:rPr lang="en-US" sz="2600" b="1" dirty="0" smtClean="0">
                <a:solidFill>
                  <a:srgbClr val="139878"/>
                </a:solidFill>
              </a:rPr>
              <a:t> </a:t>
            </a:r>
            <a:r>
              <a:rPr lang="en-US" sz="2600" b="1" dirty="0" err="1" smtClean="0">
                <a:solidFill>
                  <a:srgbClr val="139878"/>
                </a:solidFill>
              </a:rPr>
              <a:t>Sebepleri</a:t>
            </a:r>
            <a:endParaRPr lang="en-US" sz="2600" b="1" dirty="0">
              <a:solidFill>
                <a:srgbClr val="139878"/>
              </a:solidFill>
            </a:endParaRPr>
          </a:p>
        </p:txBody>
      </p:sp>
      <p:sp>
        <p:nvSpPr>
          <p:cNvPr id="7" name="Rectangle 6"/>
          <p:cNvSpPr/>
          <p:nvPr/>
        </p:nvSpPr>
        <p:spPr>
          <a:xfrm>
            <a:off x="776328" y="5661794"/>
            <a:ext cx="1975221" cy="215444"/>
          </a:xfrm>
          <a:prstGeom prst="rect">
            <a:avLst/>
          </a:prstGeom>
        </p:spPr>
        <p:txBody>
          <a:bodyPr wrap="none">
            <a:spAutoFit/>
          </a:bodyPr>
          <a:lstStyle/>
          <a:p>
            <a:pPr>
              <a:spcAft>
                <a:spcPts val="0"/>
              </a:spcAft>
            </a:pPr>
            <a:r>
              <a:rPr lang="en-US" sz="800" i="1" dirty="0">
                <a:solidFill>
                  <a:schemeClr val="bg1"/>
                </a:solidFill>
                <a:ea typeface="Calibri" panose="020F0502020204030204" pitchFamily="34" charset="0"/>
                <a:cs typeface="Times New Roman" panose="02020603050405020304" pitchFamily="18" charset="0"/>
              </a:rPr>
              <a:t>@UNICEF </a:t>
            </a:r>
            <a:r>
              <a:rPr lang="en-US" sz="800" i="1" dirty="0" smtClean="0">
                <a:solidFill>
                  <a:schemeClr val="bg1"/>
                </a:solidFill>
                <a:ea typeface="Calibri" panose="020F0502020204030204" pitchFamily="34" charset="0"/>
                <a:cs typeface="Times New Roman" panose="02020603050405020304" pitchFamily="18" charset="0"/>
              </a:rPr>
              <a:t>- </a:t>
            </a:r>
            <a:r>
              <a:rPr lang="en-US" sz="800" i="1" dirty="0">
                <a:solidFill>
                  <a:schemeClr val="bg1"/>
                </a:solidFill>
                <a:ea typeface="Calibri" panose="020F0502020204030204" pitchFamily="34" charset="0"/>
                <a:cs typeface="Times New Roman" panose="02020603050405020304" pitchFamily="18" charset="0"/>
              </a:rPr>
              <a:t>Ankara Turkey 2016 - </a:t>
            </a:r>
            <a:r>
              <a:rPr lang="en-US" sz="800" i="1" dirty="0" err="1">
                <a:solidFill>
                  <a:schemeClr val="bg1"/>
                </a:solidFill>
                <a:ea typeface="Calibri" panose="020F0502020204030204" pitchFamily="34" charset="0"/>
                <a:cs typeface="Times New Roman" panose="02020603050405020304" pitchFamily="18" charset="0"/>
              </a:rPr>
              <a:t>Feyzioğlu</a:t>
            </a:r>
            <a:endParaRPr lang="en-US" sz="800" i="1" dirty="0">
              <a:solidFill>
                <a:schemeClr val="bg1"/>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232875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sebep ve sonuclar-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Title 1"/>
          <p:cNvSpPr>
            <a:spLocks noGrp="1"/>
          </p:cNvSpPr>
          <p:nvPr>
            <p:ph type="ctrTitle"/>
          </p:nvPr>
        </p:nvSpPr>
        <p:spPr>
          <a:xfrm>
            <a:off x="685800" y="871542"/>
            <a:ext cx="7772400" cy="444853"/>
          </a:xfrm>
        </p:spPr>
        <p:txBody>
          <a:bodyPr>
            <a:noAutofit/>
          </a:bodyPr>
          <a:lstStyle/>
          <a:p>
            <a:r>
              <a:rPr lang="en-US" sz="2600" dirty="0" err="1">
                <a:solidFill>
                  <a:srgbClr val="139878"/>
                </a:solidFill>
              </a:rPr>
              <a:t>Çocuk</a:t>
            </a:r>
            <a:r>
              <a:rPr lang="en-US" sz="2600" dirty="0">
                <a:solidFill>
                  <a:srgbClr val="139878"/>
                </a:solidFill>
              </a:rPr>
              <a:t> </a:t>
            </a:r>
            <a:r>
              <a:rPr lang="en-US" sz="2600" dirty="0" err="1">
                <a:solidFill>
                  <a:srgbClr val="139878"/>
                </a:solidFill>
              </a:rPr>
              <a:t>evliliklerinin</a:t>
            </a:r>
            <a:r>
              <a:rPr lang="en-US" sz="2600" dirty="0">
                <a:solidFill>
                  <a:srgbClr val="139878"/>
                </a:solidFill>
              </a:rPr>
              <a:t> </a:t>
            </a:r>
            <a:r>
              <a:rPr lang="en-US" sz="2600" b="1" dirty="0" err="1">
                <a:solidFill>
                  <a:srgbClr val="139878"/>
                </a:solidFill>
              </a:rPr>
              <a:t>çocuk</a:t>
            </a:r>
            <a:r>
              <a:rPr lang="en-US" sz="2600" b="1" dirty="0">
                <a:solidFill>
                  <a:srgbClr val="139878"/>
                </a:solidFill>
              </a:rPr>
              <a:t>, </a:t>
            </a:r>
            <a:r>
              <a:rPr lang="en-US" sz="2600" b="1" dirty="0" err="1">
                <a:solidFill>
                  <a:srgbClr val="139878"/>
                </a:solidFill>
              </a:rPr>
              <a:t>aile</a:t>
            </a:r>
            <a:r>
              <a:rPr lang="en-US" sz="2600" b="1" dirty="0">
                <a:solidFill>
                  <a:srgbClr val="139878"/>
                </a:solidFill>
              </a:rPr>
              <a:t>, </a:t>
            </a:r>
            <a:r>
              <a:rPr lang="en-US" sz="2600" b="1" dirty="0" err="1">
                <a:solidFill>
                  <a:srgbClr val="139878"/>
                </a:solidFill>
              </a:rPr>
              <a:t>toplum</a:t>
            </a:r>
            <a:r>
              <a:rPr lang="en-US" sz="2600" b="1" dirty="0">
                <a:solidFill>
                  <a:srgbClr val="139878"/>
                </a:solidFill>
              </a:rPr>
              <a:t> </a:t>
            </a:r>
            <a:r>
              <a:rPr lang="en-US" sz="2600" b="1" dirty="0" err="1">
                <a:solidFill>
                  <a:srgbClr val="139878"/>
                </a:solidFill>
              </a:rPr>
              <a:t>ve</a:t>
            </a:r>
            <a:r>
              <a:rPr lang="en-US" sz="2600" b="1" dirty="0">
                <a:solidFill>
                  <a:srgbClr val="139878"/>
                </a:solidFill>
              </a:rPr>
              <a:t> </a:t>
            </a:r>
            <a:r>
              <a:rPr lang="en-US" sz="2600" b="1" dirty="0" err="1">
                <a:solidFill>
                  <a:srgbClr val="139878"/>
                </a:solidFill>
              </a:rPr>
              <a:t>yeni</a:t>
            </a:r>
            <a:r>
              <a:rPr lang="en-US" sz="2600" b="1" dirty="0">
                <a:solidFill>
                  <a:srgbClr val="139878"/>
                </a:solidFill>
              </a:rPr>
              <a:t> </a:t>
            </a:r>
            <a:r>
              <a:rPr lang="en-US" sz="2600" b="1" dirty="0" err="1">
                <a:solidFill>
                  <a:srgbClr val="139878"/>
                </a:solidFill>
              </a:rPr>
              <a:t>nesiller</a:t>
            </a:r>
            <a:r>
              <a:rPr lang="en-US" sz="2600" b="1" dirty="0">
                <a:solidFill>
                  <a:srgbClr val="139878"/>
                </a:solidFill>
              </a:rPr>
              <a:t> </a:t>
            </a:r>
            <a:r>
              <a:rPr lang="en-US" sz="2600" dirty="0" err="1">
                <a:solidFill>
                  <a:srgbClr val="139878"/>
                </a:solidFill>
              </a:rPr>
              <a:t>üzerindeki</a:t>
            </a:r>
            <a:r>
              <a:rPr lang="en-US" sz="2600" dirty="0">
                <a:solidFill>
                  <a:srgbClr val="139878"/>
                </a:solidFill>
              </a:rPr>
              <a:t> </a:t>
            </a:r>
            <a:r>
              <a:rPr lang="en-US" sz="2600" dirty="0" err="1">
                <a:solidFill>
                  <a:srgbClr val="139878"/>
                </a:solidFill>
              </a:rPr>
              <a:t>etkileri</a:t>
            </a:r>
            <a:r>
              <a:rPr lang="en-US" sz="2600" dirty="0">
                <a:solidFill>
                  <a:srgbClr val="139878"/>
                </a:solidFill>
              </a:rPr>
              <a:t>:</a:t>
            </a:r>
            <a:endParaRPr lang="en-US" sz="2600" b="1" dirty="0">
              <a:solidFill>
                <a:srgbClr val="139878"/>
              </a:solidFill>
            </a:endParaRPr>
          </a:p>
        </p:txBody>
      </p:sp>
      <p:sp>
        <p:nvSpPr>
          <p:cNvPr id="8" name="Subtitle 2"/>
          <p:cNvSpPr>
            <a:spLocks noGrp="1"/>
          </p:cNvSpPr>
          <p:nvPr>
            <p:ph type="subTitle" idx="1"/>
          </p:nvPr>
        </p:nvSpPr>
        <p:spPr>
          <a:xfrm>
            <a:off x="4572000" y="1481572"/>
            <a:ext cx="4421875" cy="625137"/>
          </a:xfrm>
        </p:spPr>
        <p:txBody>
          <a:bodyPr>
            <a:noAutofit/>
          </a:bodyPr>
          <a:lstStyle/>
          <a:p>
            <a:pPr algn="l"/>
            <a:endParaRPr lang="tr-TR" sz="1600" i="1" dirty="0" smtClean="0">
              <a:solidFill>
                <a:schemeClr val="tx1">
                  <a:lumMod val="75000"/>
                  <a:lumOff val="25000"/>
                </a:schemeClr>
              </a:solidFill>
              <a:latin typeface="Calibri"/>
              <a:cs typeface="Calibri"/>
            </a:endParaRPr>
          </a:p>
          <a:p>
            <a:pPr algn="l"/>
            <a:r>
              <a:rPr lang="tr-TR" sz="1600" i="1" dirty="0" smtClean="0">
                <a:solidFill>
                  <a:schemeClr val="tx1">
                    <a:lumMod val="75000"/>
                    <a:lumOff val="25000"/>
                  </a:schemeClr>
                </a:solidFill>
                <a:latin typeface="Calibri"/>
                <a:cs typeface="Calibri"/>
              </a:rPr>
              <a:t>Temel </a:t>
            </a:r>
            <a:r>
              <a:rPr lang="tr-TR" sz="1600" i="1" dirty="0">
                <a:solidFill>
                  <a:schemeClr val="tx1">
                    <a:lumMod val="75000"/>
                    <a:lumOff val="25000"/>
                  </a:schemeClr>
                </a:solidFill>
                <a:latin typeface="Calibri"/>
                <a:cs typeface="Calibri"/>
              </a:rPr>
              <a:t>insani hakların ihlali ve </a:t>
            </a:r>
            <a:r>
              <a:rPr lang="tr-TR" sz="1600" i="1" dirty="0" smtClean="0">
                <a:solidFill>
                  <a:schemeClr val="tx1">
                    <a:lumMod val="75000"/>
                    <a:lumOff val="25000"/>
                  </a:schemeClr>
                </a:solidFill>
                <a:latin typeface="Calibri"/>
                <a:cs typeface="Calibri"/>
              </a:rPr>
              <a:t>birey </a:t>
            </a:r>
            <a:r>
              <a:rPr lang="tr-TR" sz="1600" i="1" dirty="0">
                <a:solidFill>
                  <a:schemeClr val="tx1">
                    <a:lumMod val="75000"/>
                    <a:lumOff val="25000"/>
                  </a:schemeClr>
                </a:solidFill>
                <a:latin typeface="Calibri"/>
                <a:cs typeface="Calibri"/>
              </a:rPr>
              <a:t>olma özelliğinin kaybı</a:t>
            </a:r>
          </a:p>
          <a:p>
            <a:pPr algn="l"/>
            <a:endParaRPr lang="tr-TR" sz="1600" b="1" dirty="0" smtClean="0">
              <a:solidFill>
                <a:schemeClr val="tx1">
                  <a:lumMod val="75000"/>
                  <a:lumOff val="25000"/>
                </a:schemeClr>
              </a:solidFill>
              <a:latin typeface="Calibri"/>
              <a:cs typeface="Calibri"/>
            </a:endParaRPr>
          </a:p>
          <a:p>
            <a:pPr algn="l"/>
            <a:r>
              <a:rPr lang="tr-TR" sz="1600" b="1" dirty="0" smtClean="0">
                <a:solidFill>
                  <a:srgbClr val="139878"/>
                </a:solidFill>
                <a:latin typeface="Calibri"/>
                <a:cs typeface="Calibri"/>
              </a:rPr>
              <a:t>Şiddete </a:t>
            </a:r>
            <a:r>
              <a:rPr lang="tr-TR" sz="1600" b="1" dirty="0">
                <a:solidFill>
                  <a:srgbClr val="139878"/>
                </a:solidFill>
                <a:latin typeface="Calibri"/>
                <a:cs typeface="Calibri"/>
              </a:rPr>
              <a:t>maruz kalma</a:t>
            </a:r>
            <a:r>
              <a:rPr lang="tr-TR" sz="1600" dirty="0">
                <a:solidFill>
                  <a:srgbClr val="139878"/>
                </a:solidFill>
                <a:latin typeface="Calibri"/>
                <a:cs typeface="Calibri"/>
              </a:rPr>
              <a:t>: </a:t>
            </a:r>
            <a:r>
              <a:rPr lang="tr-TR" sz="1600" dirty="0">
                <a:solidFill>
                  <a:schemeClr val="tx1">
                    <a:lumMod val="75000"/>
                    <a:lumOff val="25000"/>
                  </a:schemeClr>
                </a:solidFill>
                <a:latin typeface="Calibri"/>
                <a:cs typeface="Calibri"/>
              </a:rPr>
              <a:t>Bilgisizlik ve kendini koruyamamadan dolayı şiddete, özellikle cinsel şiddete maruz kalma oranı artmaktadır. Şiddet mağduriyetinde yasal ve sosyal desteğe erişim imkanı ise azalmaktadır. </a:t>
            </a:r>
          </a:p>
          <a:p>
            <a:pPr algn="l"/>
            <a:endParaRPr lang="tr-TR" sz="1000" dirty="0">
              <a:solidFill>
                <a:schemeClr val="tx1">
                  <a:lumMod val="75000"/>
                  <a:lumOff val="25000"/>
                </a:schemeClr>
              </a:solidFill>
              <a:latin typeface="Calibri"/>
              <a:cs typeface="Calibri"/>
            </a:endParaRPr>
          </a:p>
          <a:p>
            <a:pPr algn="l"/>
            <a:r>
              <a:rPr lang="tr-TR" sz="1600" b="1" dirty="0">
                <a:solidFill>
                  <a:srgbClr val="139878"/>
                </a:solidFill>
                <a:latin typeface="Calibri"/>
                <a:cs typeface="Calibri"/>
              </a:rPr>
              <a:t>Kısıtlanma ve zorlanma</a:t>
            </a:r>
            <a:r>
              <a:rPr lang="tr-TR" sz="1600" dirty="0">
                <a:solidFill>
                  <a:srgbClr val="139878"/>
                </a:solidFill>
                <a:latin typeface="Calibri"/>
                <a:cs typeface="Calibri"/>
              </a:rPr>
              <a:t>: </a:t>
            </a:r>
            <a:r>
              <a:rPr lang="tr-TR" sz="1600" dirty="0">
                <a:solidFill>
                  <a:schemeClr val="tx1">
                    <a:lumMod val="75000"/>
                    <a:lumOff val="25000"/>
                  </a:schemeClr>
                </a:solidFill>
                <a:latin typeface="Calibri"/>
                <a:cs typeface="Calibri"/>
              </a:rPr>
              <a:t>Evden dışarı çıkamama, sosyal hayatın olmaması, zorla çalıştırılma (ILO 1999 Sözleşmesi’ne göre Çocuk İşçiliğinin En Kötü Biçimleri arasında sayılmaktadır) </a:t>
            </a:r>
          </a:p>
        </p:txBody>
      </p:sp>
      <p:pic>
        <p:nvPicPr>
          <p:cNvPr id="6" name="Picture 5" descr="_MG_3708.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118" y="2187937"/>
            <a:ext cx="4194926" cy="2797133"/>
          </a:xfrm>
          <a:prstGeom prst="rect">
            <a:avLst/>
          </a:prstGeom>
        </p:spPr>
      </p:pic>
      <p:sp>
        <p:nvSpPr>
          <p:cNvPr id="9" name="Rectangle 8"/>
          <p:cNvSpPr/>
          <p:nvPr/>
        </p:nvSpPr>
        <p:spPr>
          <a:xfrm>
            <a:off x="256118" y="4769626"/>
            <a:ext cx="1975221" cy="215444"/>
          </a:xfrm>
          <a:prstGeom prst="rect">
            <a:avLst/>
          </a:prstGeom>
        </p:spPr>
        <p:txBody>
          <a:bodyPr wrap="none">
            <a:spAutoFit/>
          </a:bodyPr>
          <a:lstStyle/>
          <a:p>
            <a:pPr>
              <a:spcAft>
                <a:spcPts val="0"/>
              </a:spcAft>
            </a:pPr>
            <a:r>
              <a:rPr lang="en-US" sz="800" i="1" dirty="0">
                <a:ea typeface="Calibri" panose="020F0502020204030204" pitchFamily="34" charset="0"/>
                <a:cs typeface="Times New Roman" panose="02020603050405020304" pitchFamily="18" charset="0"/>
              </a:rPr>
              <a:t>@UNICEF </a:t>
            </a:r>
            <a:r>
              <a:rPr lang="en-US" sz="800" i="1" dirty="0" smtClean="0">
                <a:ea typeface="Calibri" panose="020F0502020204030204" pitchFamily="34" charset="0"/>
                <a:cs typeface="Times New Roman" panose="02020603050405020304" pitchFamily="18" charset="0"/>
              </a:rPr>
              <a:t>- </a:t>
            </a:r>
            <a:r>
              <a:rPr lang="en-US" sz="800" i="1" dirty="0">
                <a:ea typeface="Calibri" panose="020F0502020204030204" pitchFamily="34" charset="0"/>
                <a:cs typeface="Times New Roman" panose="02020603050405020304" pitchFamily="18" charset="0"/>
              </a:rPr>
              <a:t>Ankara Turkey 2016 - </a:t>
            </a:r>
            <a:r>
              <a:rPr lang="en-US" sz="800" i="1" dirty="0" err="1">
                <a:ea typeface="Calibri" panose="020F0502020204030204" pitchFamily="34" charset="0"/>
                <a:cs typeface="Times New Roman" panose="02020603050405020304" pitchFamily="18" charset="0"/>
              </a:rPr>
              <a:t>Feyzioğlu</a:t>
            </a:r>
            <a:endParaRPr lang="en-US" sz="800" i="1"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311958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pt_sebep ve sonuclar-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Subtitle 2"/>
          <p:cNvSpPr txBox="1">
            <a:spLocks/>
          </p:cNvSpPr>
          <p:nvPr/>
        </p:nvSpPr>
        <p:spPr>
          <a:xfrm>
            <a:off x="4612942" y="1889853"/>
            <a:ext cx="4233263" cy="83681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tr-TR" sz="1600" i="1" dirty="0" smtClean="0">
              <a:solidFill>
                <a:schemeClr val="tx1">
                  <a:lumMod val="75000"/>
                  <a:lumOff val="25000"/>
                </a:schemeClr>
              </a:solidFill>
              <a:latin typeface="Calibri"/>
              <a:cs typeface="Calibri"/>
            </a:endParaRPr>
          </a:p>
          <a:p>
            <a:pPr marL="0" indent="0">
              <a:buNone/>
            </a:pPr>
            <a:r>
              <a:rPr lang="tr-TR" sz="1600" b="1" dirty="0">
                <a:solidFill>
                  <a:srgbClr val="139878"/>
                </a:solidFill>
              </a:rPr>
              <a:t>Eğitime ve istihdama erişimin kısıtlanması</a:t>
            </a:r>
            <a:r>
              <a:rPr lang="tr-TR" sz="1600" dirty="0">
                <a:solidFill>
                  <a:srgbClr val="139878"/>
                </a:solidFill>
              </a:rPr>
              <a:t>: </a:t>
            </a:r>
            <a:r>
              <a:rPr lang="tr-TR" sz="1600" dirty="0">
                <a:solidFill>
                  <a:schemeClr val="tx1">
                    <a:lumMod val="75000"/>
                    <a:lumOff val="25000"/>
                  </a:schemeClr>
                </a:solidFill>
              </a:rPr>
              <a:t>Hareket özgürlüğünün kısıtlanması, hamilelik ve çocuk sahibi olma, ev sorumlulukları ve bazı ülkelerde evli/hamile/çocuklu kızların okula/işe devamı önünde yasal engel olması gibi sebeplerle eğitime erişim kısıtlanmaktadır. </a:t>
            </a:r>
          </a:p>
        </p:txBody>
      </p:sp>
      <p:sp>
        <p:nvSpPr>
          <p:cNvPr id="8" name="Title 1"/>
          <p:cNvSpPr txBox="1">
            <a:spLocks/>
          </p:cNvSpPr>
          <p:nvPr/>
        </p:nvSpPr>
        <p:spPr>
          <a:xfrm>
            <a:off x="685800" y="871542"/>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600" smtClean="0">
                <a:solidFill>
                  <a:srgbClr val="139878"/>
                </a:solidFill>
              </a:rPr>
              <a:t>Çocuk evliliklerinin </a:t>
            </a:r>
            <a:r>
              <a:rPr lang="en-US" sz="2600" b="1" smtClean="0">
                <a:solidFill>
                  <a:srgbClr val="139878"/>
                </a:solidFill>
              </a:rPr>
              <a:t>çocuk, aile, toplum ve yeni nesiller </a:t>
            </a:r>
            <a:r>
              <a:rPr lang="en-US" sz="2600" smtClean="0">
                <a:solidFill>
                  <a:srgbClr val="139878"/>
                </a:solidFill>
              </a:rPr>
              <a:t>üzerindeki etkileri:</a:t>
            </a:r>
            <a:endParaRPr lang="en-US" sz="2600" b="1" dirty="0">
              <a:solidFill>
                <a:srgbClr val="139878"/>
              </a:solidFill>
            </a:endParaRPr>
          </a:p>
        </p:txBody>
      </p:sp>
      <p:sp>
        <p:nvSpPr>
          <p:cNvPr id="10" name="TextBox 9"/>
          <p:cNvSpPr txBox="1"/>
          <p:nvPr/>
        </p:nvSpPr>
        <p:spPr>
          <a:xfrm>
            <a:off x="9988100" y="4525801"/>
            <a:ext cx="184666" cy="369332"/>
          </a:xfrm>
          <a:prstGeom prst="rect">
            <a:avLst/>
          </a:prstGeom>
          <a:noFill/>
        </p:spPr>
        <p:txBody>
          <a:bodyPr wrap="none" rtlCol="0">
            <a:spAutoFit/>
          </a:bodyPr>
          <a:lstStyle/>
          <a:p>
            <a:endParaRPr lang="en-US" dirty="0"/>
          </a:p>
        </p:txBody>
      </p:sp>
      <p:pic>
        <p:nvPicPr>
          <p:cNvPr id="12" name="Picture 11" descr="_MG_3639.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727" y="2211604"/>
            <a:ext cx="4235862" cy="2824428"/>
          </a:xfrm>
          <a:prstGeom prst="rect">
            <a:avLst/>
          </a:prstGeom>
        </p:spPr>
      </p:pic>
      <p:sp>
        <p:nvSpPr>
          <p:cNvPr id="11" name="Rectangle 10"/>
          <p:cNvSpPr/>
          <p:nvPr/>
        </p:nvSpPr>
        <p:spPr>
          <a:xfrm>
            <a:off x="255727" y="4787411"/>
            <a:ext cx="1975221" cy="215444"/>
          </a:xfrm>
          <a:prstGeom prst="rect">
            <a:avLst/>
          </a:prstGeom>
        </p:spPr>
        <p:txBody>
          <a:bodyPr wrap="none">
            <a:spAutoFit/>
          </a:bodyPr>
          <a:lstStyle/>
          <a:p>
            <a:pPr>
              <a:spcAft>
                <a:spcPts val="0"/>
              </a:spcAft>
            </a:pPr>
            <a:r>
              <a:rPr lang="en-US" sz="800" i="1" dirty="0">
                <a:ea typeface="Calibri" panose="020F0502020204030204" pitchFamily="34" charset="0"/>
                <a:cs typeface="Times New Roman" panose="02020603050405020304" pitchFamily="18" charset="0"/>
              </a:rPr>
              <a:t>@UNICEF </a:t>
            </a:r>
            <a:r>
              <a:rPr lang="en-US" sz="800" i="1" dirty="0" smtClean="0">
                <a:ea typeface="Calibri" panose="020F0502020204030204" pitchFamily="34" charset="0"/>
                <a:cs typeface="Times New Roman" panose="02020603050405020304" pitchFamily="18" charset="0"/>
              </a:rPr>
              <a:t>- </a:t>
            </a:r>
            <a:r>
              <a:rPr lang="en-US" sz="800" i="1" dirty="0">
                <a:ea typeface="Calibri" panose="020F0502020204030204" pitchFamily="34" charset="0"/>
                <a:cs typeface="Times New Roman" panose="02020603050405020304" pitchFamily="18" charset="0"/>
              </a:rPr>
              <a:t>Ankara Turkey 2016 - </a:t>
            </a:r>
            <a:r>
              <a:rPr lang="en-US" sz="800" i="1" dirty="0" err="1">
                <a:ea typeface="Calibri" panose="020F0502020204030204" pitchFamily="34" charset="0"/>
                <a:cs typeface="Times New Roman" panose="02020603050405020304" pitchFamily="18" charset="0"/>
              </a:rPr>
              <a:t>Feyzioğlu</a:t>
            </a:r>
            <a:endParaRPr lang="en-US" sz="800" i="1"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641046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sebep ve sonuclar-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Title 1"/>
          <p:cNvSpPr>
            <a:spLocks noGrp="1"/>
          </p:cNvSpPr>
          <p:nvPr>
            <p:ph type="ctrTitle"/>
          </p:nvPr>
        </p:nvSpPr>
        <p:spPr>
          <a:xfrm>
            <a:off x="685800" y="871542"/>
            <a:ext cx="7772400" cy="444853"/>
          </a:xfrm>
        </p:spPr>
        <p:txBody>
          <a:bodyPr>
            <a:noAutofit/>
          </a:bodyPr>
          <a:lstStyle/>
          <a:p>
            <a:r>
              <a:rPr lang="en-US" sz="2600" dirty="0" err="1">
                <a:solidFill>
                  <a:srgbClr val="139878"/>
                </a:solidFill>
              </a:rPr>
              <a:t>Çocuk</a:t>
            </a:r>
            <a:r>
              <a:rPr lang="en-US" sz="2600" dirty="0">
                <a:solidFill>
                  <a:srgbClr val="139878"/>
                </a:solidFill>
              </a:rPr>
              <a:t> </a:t>
            </a:r>
            <a:r>
              <a:rPr lang="en-US" sz="2600" dirty="0" err="1">
                <a:solidFill>
                  <a:srgbClr val="139878"/>
                </a:solidFill>
              </a:rPr>
              <a:t>evliliklerinin</a:t>
            </a:r>
            <a:r>
              <a:rPr lang="en-US" sz="2600" dirty="0">
                <a:solidFill>
                  <a:srgbClr val="139878"/>
                </a:solidFill>
              </a:rPr>
              <a:t> </a:t>
            </a:r>
            <a:r>
              <a:rPr lang="en-US" sz="2600" b="1" dirty="0" err="1">
                <a:solidFill>
                  <a:srgbClr val="139878"/>
                </a:solidFill>
              </a:rPr>
              <a:t>çocuk</a:t>
            </a:r>
            <a:r>
              <a:rPr lang="en-US" sz="2600" b="1" dirty="0">
                <a:solidFill>
                  <a:srgbClr val="139878"/>
                </a:solidFill>
              </a:rPr>
              <a:t>, </a:t>
            </a:r>
            <a:r>
              <a:rPr lang="en-US" sz="2600" b="1" dirty="0" err="1">
                <a:solidFill>
                  <a:srgbClr val="139878"/>
                </a:solidFill>
              </a:rPr>
              <a:t>aile</a:t>
            </a:r>
            <a:r>
              <a:rPr lang="en-US" sz="2600" b="1" dirty="0">
                <a:solidFill>
                  <a:srgbClr val="139878"/>
                </a:solidFill>
              </a:rPr>
              <a:t>, </a:t>
            </a:r>
            <a:r>
              <a:rPr lang="en-US" sz="2600" b="1" dirty="0" err="1">
                <a:solidFill>
                  <a:srgbClr val="139878"/>
                </a:solidFill>
              </a:rPr>
              <a:t>toplum</a:t>
            </a:r>
            <a:r>
              <a:rPr lang="en-US" sz="2600" b="1" dirty="0">
                <a:solidFill>
                  <a:srgbClr val="139878"/>
                </a:solidFill>
              </a:rPr>
              <a:t> </a:t>
            </a:r>
            <a:r>
              <a:rPr lang="en-US" sz="2600" b="1" dirty="0" err="1">
                <a:solidFill>
                  <a:srgbClr val="139878"/>
                </a:solidFill>
              </a:rPr>
              <a:t>ve</a:t>
            </a:r>
            <a:r>
              <a:rPr lang="en-US" sz="2600" b="1" dirty="0">
                <a:solidFill>
                  <a:srgbClr val="139878"/>
                </a:solidFill>
              </a:rPr>
              <a:t> </a:t>
            </a:r>
            <a:r>
              <a:rPr lang="en-US" sz="2600" b="1" dirty="0" err="1">
                <a:solidFill>
                  <a:srgbClr val="139878"/>
                </a:solidFill>
              </a:rPr>
              <a:t>yeni</a:t>
            </a:r>
            <a:r>
              <a:rPr lang="en-US" sz="2600" b="1" dirty="0">
                <a:solidFill>
                  <a:srgbClr val="139878"/>
                </a:solidFill>
              </a:rPr>
              <a:t> </a:t>
            </a:r>
            <a:r>
              <a:rPr lang="en-US" sz="2600" b="1" dirty="0" err="1">
                <a:solidFill>
                  <a:srgbClr val="139878"/>
                </a:solidFill>
              </a:rPr>
              <a:t>nesiller</a:t>
            </a:r>
            <a:r>
              <a:rPr lang="en-US" sz="2600" b="1" dirty="0">
                <a:solidFill>
                  <a:srgbClr val="139878"/>
                </a:solidFill>
              </a:rPr>
              <a:t> </a:t>
            </a:r>
            <a:r>
              <a:rPr lang="en-US" sz="2600" dirty="0" err="1">
                <a:solidFill>
                  <a:srgbClr val="139878"/>
                </a:solidFill>
              </a:rPr>
              <a:t>üzerindeki</a:t>
            </a:r>
            <a:r>
              <a:rPr lang="en-US" sz="2600" dirty="0">
                <a:solidFill>
                  <a:srgbClr val="139878"/>
                </a:solidFill>
              </a:rPr>
              <a:t> </a:t>
            </a:r>
            <a:r>
              <a:rPr lang="en-US" sz="2600" dirty="0" err="1">
                <a:solidFill>
                  <a:srgbClr val="139878"/>
                </a:solidFill>
              </a:rPr>
              <a:t>etkileri</a:t>
            </a:r>
            <a:r>
              <a:rPr lang="en-US" sz="2600" dirty="0">
                <a:solidFill>
                  <a:srgbClr val="139878"/>
                </a:solidFill>
              </a:rPr>
              <a:t>:</a:t>
            </a:r>
            <a:endParaRPr lang="en-US" sz="2600" b="1" dirty="0">
              <a:solidFill>
                <a:srgbClr val="139878"/>
              </a:solidFill>
            </a:endParaRPr>
          </a:p>
        </p:txBody>
      </p:sp>
      <p:sp>
        <p:nvSpPr>
          <p:cNvPr id="8" name="Subtitle 2"/>
          <p:cNvSpPr>
            <a:spLocks noGrp="1"/>
          </p:cNvSpPr>
          <p:nvPr>
            <p:ph type="subTitle" idx="1"/>
          </p:nvPr>
        </p:nvSpPr>
        <p:spPr>
          <a:xfrm>
            <a:off x="4217158" y="1471448"/>
            <a:ext cx="4629048" cy="3209277"/>
          </a:xfrm>
        </p:spPr>
        <p:txBody>
          <a:bodyPr>
            <a:noAutofit/>
          </a:bodyPr>
          <a:lstStyle/>
          <a:p>
            <a:pPr algn="l">
              <a:lnSpc>
                <a:spcPct val="90000"/>
              </a:lnSpc>
            </a:pPr>
            <a:endParaRPr lang="tr-TR" sz="1500" b="1" dirty="0" smtClean="0">
              <a:solidFill>
                <a:schemeClr val="tx1">
                  <a:lumMod val="75000"/>
                  <a:lumOff val="25000"/>
                </a:schemeClr>
              </a:solidFill>
              <a:latin typeface="Calibri"/>
              <a:cs typeface="Calibri"/>
            </a:endParaRPr>
          </a:p>
          <a:p>
            <a:pPr algn="l">
              <a:lnSpc>
                <a:spcPct val="90000"/>
              </a:lnSpc>
            </a:pPr>
            <a:r>
              <a:rPr lang="tr-TR" sz="1500" b="1" dirty="0" smtClean="0">
                <a:solidFill>
                  <a:srgbClr val="139878"/>
                </a:solidFill>
                <a:latin typeface="Calibri"/>
                <a:cs typeface="Calibri"/>
              </a:rPr>
              <a:t>Sağlık </a:t>
            </a:r>
            <a:r>
              <a:rPr lang="tr-TR" sz="1500" b="1" dirty="0">
                <a:solidFill>
                  <a:srgbClr val="139878"/>
                </a:solidFill>
                <a:latin typeface="Calibri"/>
                <a:cs typeface="Calibri"/>
              </a:rPr>
              <a:t>sorunları</a:t>
            </a:r>
            <a:r>
              <a:rPr lang="tr-TR" sz="1500" dirty="0">
                <a:solidFill>
                  <a:srgbClr val="139878"/>
                </a:solidFill>
                <a:latin typeface="Calibri"/>
                <a:cs typeface="Calibri"/>
              </a:rPr>
              <a:t>:</a:t>
            </a:r>
          </a:p>
          <a:p>
            <a:pPr algn="l">
              <a:lnSpc>
                <a:spcPct val="90000"/>
              </a:lnSpc>
            </a:pPr>
            <a:endParaRPr lang="tr-TR" sz="800" dirty="0" smtClean="0">
              <a:solidFill>
                <a:srgbClr val="139878"/>
              </a:solidFill>
              <a:latin typeface="Calibri"/>
              <a:ea typeface="MS Mincho" panose="02020609040205080304" pitchFamily="49" charset="-128"/>
              <a:cs typeface="Calibri"/>
            </a:endParaRPr>
          </a:p>
          <a:p>
            <a:pPr algn="l">
              <a:lnSpc>
                <a:spcPct val="90000"/>
              </a:lnSpc>
            </a:pPr>
            <a:r>
              <a:rPr lang="tr-TR" sz="1500" dirty="0" smtClean="0">
                <a:solidFill>
                  <a:srgbClr val="139878"/>
                </a:solidFill>
                <a:latin typeface="Calibri"/>
                <a:ea typeface="MS Mincho" panose="02020609040205080304" pitchFamily="49" charset="-128"/>
                <a:cs typeface="Calibri"/>
              </a:rPr>
              <a:t>a. Hamilelikte </a:t>
            </a:r>
            <a:r>
              <a:rPr lang="tr-TR" sz="1500" dirty="0">
                <a:solidFill>
                  <a:srgbClr val="139878"/>
                </a:solidFill>
                <a:latin typeface="Calibri"/>
                <a:ea typeface="MS Mincho" panose="02020609040205080304" pitchFamily="49" charset="-128"/>
                <a:cs typeface="Calibri"/>
              </a:rPr>
              <a:t>yaşanan sağlık sorunları ve doğum sırasında ölme ihtimali </a:t>
            </a:r>
            <a:endParaRPr lang="en-US" sz="1500" dirty="0">
              <a:solidFill>
                <a:srgbClr val="139878"/>
              </a:solidFill>
              <a:latin typeface="Calibri"/>
              <a:ea typeface="MS Mincho" panose="02020609040205080304" pitchFamily="49" charset="-128"/>
              <a:cs typeface="Calibri"/>
            </a:endParaRPr>
          </a:p>
          <a:p>
            <a:pPr algn="l">
              <a:lnSpc>
                <a:spcPct val="90000"/>
              </a:lnSpc>
            </a:pPr>
            <a:r>
              <a:rPr lang="tr-TR" sz="1500" dirty="0">
                <a:solidFill>
                  <a:schemeClr val="tx1">
                    <a:lumMod val="75000"/>
                    <a:lumOff val="25000"/>
                  </a:schemeClr>
                </a:solidFill>
                <a:latin typeface="Calibri"/>
                <a:ea typeface="MS Mincho" panose="02020609040205080304" pitchFamily="49" charset="-128"/>
                <a:cs typeface="Calibri"/>
              </a:rPr>
              <a:t>(Dünyada her yıl 70.000 genç kız (15-19) gebelik ve doğum sırasında hayatını kaybetmektedir. 15 yaşından önce doğum yapan kızların 20li yaşlardaki kadınlara göre doğumda ölme riski 5 kat daha fazladır.) </a:t>
            </a:r>
          </a:p>
          <a:p>
            <a:pPr algn="l">
              <a:lnSpc>
                <a:spcPct val="90000"/>
              </a:lnSpc>
            </a:pPr>
            <a:r>
              <a:rPr lang="tr-TR" sz="1500" dirty="0" smtClean="0">
                <a:solidFill>
                  <a:srgbClr val="139878"/>
                </a:solidFill>
                <a:latin typeface="Calibri"/>
                <a:ea typeface="MS Mincho" panose="02020609040205080304" pitchFamily="49" charset="-128"/>
                <a:cs typeface="Calibri"/>
              </a:rPr>
              <a:t>b. Düşük</a:t>
            </a:r>
            <a:r>
              <a:rPr lang="tr-TR" sz="1500" dirty="0">
                <a:solidFill>
                  <a:srgbClr val="139878"/>
                </a:solidFill>
                <a:latin typeface="Calibri"/>
                <a:ea typeface="MS Mincho" panose="02020609040205080304" pitchFamily="49" charset="-128"/>
                <a:cs typeface="Calibri"/>
              </a:rPr>
              <a:t>, ölü doğum ve bebeğin bir aylık olmadan ölmesi ihtimali </a:t>
            </a:r>
            <a:endParaRPr lang="en-US" sz="1500" dirty="0">
              <a:solidFill>
                <a:srgbClr val="139878"/>
              </a:solidFill>
              <a:latin typeface="Calibri"/>
              <a:ea typeface="MS Mincho" panose="02020609040205080304" pitchFamily="49" charset="-128"/>
              <a:cs typeface="Calibri"/>
            </a:endParaRPr>
          </a:p>
          <a:p>
            <a:pPr algn="l">
              <a:lnSpc>
                <a:spcPct val="90000"/>
              </a:lnSpc>
            </a:pPr>
            <a:r>
              <a:rPr lang="tr-TR" sz="1500" dirty="0">
                <a:solidFill>
                  <a:schemeClr val="tx1">
                    <a:lumMod val="75000"/>
                    <a:lumOff val="25000"/>
                  </a:schemeClr>
                </a:solidFill>
                <a:latin typeface="Calibri"/>
                <a:ea typeface="MS Mincho" panose="02020609040205080304" pitchFamily="49" charset="-128"/>
                <a:cs typeface="Calibri"/>
              </a:rPr>
              <a:t>(18 yaşından küçük annelerin bebeklerini 1 yaşına gelmeden kaybetme riski, daha büyük yaştaki annelere göre 60 kat fazladır.) </a:t>
            </a:r>
            <a:endParaRPr lang="en-US" sz="1500" dirty="0">
              <a:solidFill>
                <a:schemeClr val="tx1">
                  <a:lumMod val="75000"/>
                  <a:lumOff val="25000"/>
                </a:schemeClr>
              </a:solidFill>
              <a:latin typeface="Calibri"/>
              <a:ea typeface="MS Mincho" panose="02020609040205080304" pitchFamily="49" charset="-128"/>
              <a:cs typeface="Calibri"/>
            </a:endParaRPr>
          </a:p>
          <a:p>
            <a:pPr algn="l">
              <a:lnSpc>
                <a:spcPct val="90000"/>
              </a:lnSpc>
            </a:pPr>
            <a:r>
              <a:rPr lang="tr-TR" sz="1500" dirty="0" smtClean="0">
                <a:solidFill>
                  <a:srgbClr val="139878"/>
                </a:solidFill>
                <a:latin typeface="Calibri"/>
                <a:cs typeface="Calibri"/>
              </a:rPr>
              <a:t>c. Üreme </a:t>
            </a:r>
            <a:r>
              <a:rPr lang="tr-TR" sz="1500" dirty="0">
                <a:solidFill>
                  <a:srgbClr val="139878"/>
                </a:solidFill>
                <a:latin typeface="Calibri"/>
                <a:cs typeface="Calibri"/>
              </a:rPr>
              <a:t>organlarında fonksiyon / form kaybı (</a:t>
            </a:r>
            <a:r>
              <a:rPr lang="tr-TR" sz="1500" dirty="0" err="1">
                <a:solidFill>
                  <a:srgbClr val="139878"/>
                </a:solidFill>
                <a:latin typeface="Calibri"/>
                <a:cs typeface="Calibri"/>
              </a:rPr>
              <a:t>örn</a:t>
            </a:r>
            <a:r>
              <a:rPr lang="tr-TR" sz="1500" dirty="0">
                <a:solidFill>
                  <a:srgbClr val="139878"/>
                </a:solidFill>
                <a:latin typeface="Calibri"/>
                <a:cs typeface="Calibri"/>
              </a:rPr>
              <a:t>. </a:t>
            </a:r>
            <a:r>
              <a:rPr lang="en-US" sz="1500" dirty="0">
                <a:solidFill>
                  <a:srgbClr val="139878"/>
                </a:solidFill>
                <a:latin typeface="Calibri"/>
                <a:cs typeface="Calibri"/>
              </a:rPr>
              <a:t>F</a:t>
            </a:r>
            <a:r>
              <a:rPr lang="tr-TR" sz="1500" dirty="0" err="1">
                <a:solidFill>
                  <a:srgbClr val="139878"/>
                </a:solidFill>
                <a:latin typeface="Calibri"/>
                <a:cs typeface="Calibri"/>
              </a:rPr>
              <a:t>istula</a:t>
            </a:r>
            <a:r>
              <a:rPr lang="tr-TR" sz="1500" dirty="0">
                <a:solidFill>
                  <a:srgbClr val="139878"/>
                </a:solidFill>
                <a:latin typeface="Calibri"/>
                <a:cs typeface="Calibri"/>
              </a:rPr>
              <a:t>)</a:t>
            </a:r>
          </a:p>
          <a:p>
            <a:pPr algn="l">
              <a:lnSpc>
                <a:spcPct val="90000"/>
              </a:lnSpc>
            </a:pPr>
            <a:r>
              <a:rPr lang="tr-TR" sz="1500" dirty="0" smtClean="0">
                <a:solidFill>
                  <a:srgbClr val="139878"/>
                </a:solidFill>
                <a:latin typeface="Calibri"/>
                <a:cs typeface="Calibri"/>
              </a:rPr>
              <a:t>d. Sağlık </a:t>
            </a:r>
            <a:r>
              <a:rPr lang="tr-TR" sz="1500" dirty="0">
                <a:solidFill>
                  <a:srgbClr val="139878"/>
                </a:solidFill>
                <a:latin typeface="Calibri"/>
                <a:cs typeface="Calibri"/>
              </a:rPr>
              <a:t>kuruluşunda doğum oranının yarıya düşmesi</a:t>
            </a:r>
          </a:p>
          <a:p>
            <a:pPr algn="l">
              <a:lnSpc>
                <a:spcPct val="90000"/>
              </a:lnSpc>
            </a:pPr>
            <a:r>
              <a:rPr lang="tr-TR" sz="1500" dirty="0" smtClean="0">
                <a:solidFill>
                  <a:srgbClr val="139878"/>
                </a:solidFill>
                <a:latin typeface="Calibri"/>
                <a:cs typeface="Calibri"/>
              </a:rPr>
              <a:t>e. Cinsel </a:t>
            </a:r>
            <a:r>
              <a:rPr lang="tr-TR" sz="1500" dirty="0">
                <a:solidFill>
                  <a:srgbClr val="139878"/>
                </a:solidFill>
                <a:latin typeface="Calibri"/>
                <a:cs typeface="Calibri"/>
              </a:rPr>
              <a:t>yolla bulaşan hastalıklara karşı savunmasızlık </a:t>
            </a:r>
          </a:p>
          <a:p>
            <a:pPr algn="l">
              <a:lnSpc>
                <a:spcPct val="90000"/>
              </a:lnSpc>
            </a:pPr>
            <a:r>
              <a:rPr lang="tr-TR" sz="1500" dirty="0">
                <a:solidFill>
                  <a:schemeClr val="tx1">
                    <a:lumMod val="75000"/>
                    <a:lumOff val="25000"/>
                  </a:schemeClr>
                </a:solidFill>
                <a:latin typeface="Calibri"/>
                <a:cs typeface="Calibri"/>
              </a:rPr>
              <a:t>(2 ila 8 kat daha fazla risk)</a:t>
            </a:r>
          </a:p>
          <a:p>
            <a:pPr algn="l">
              <a:lnSpc>
                <a:spcPct val="90000"/>
              </a:lnSpc>
            </a:pPr>
            <a:r>
              <a:rPr lang="tr-TR" sz="1500" dirty="0" smtClean="0">
                <a:solidFill>
                  <a:srgbClr val="139878"/>
                </a:solidFill>
                <a:latin typeface="Calibri"/>
                <a:cs typeface="Calibri"/>
              </a:rPr>
              <a:t>f. Bebeğin </a:t>
            </a:r>
            <a:r>
              <a:rPr lang="tr-TR" sz="1500" dirty="0">
                <a:solidFill>
                  <a:srgbClr val="139878"/>
                </a:solidFill>
                <a:latin typeface="Calibri"/>
                <a:cs typeface="Calibri"/>
              </a:rPr>
              <a:t>yetersiz beslenmesi ve bakımı </a:t>
            </a:r>
          </a:p>
          <a:p>
            <a:pPr algn="l">
              <a:lnSpc>
                <a:spcPct val="90000"/>
              </a:lnSpc>
            </a:pPr>
            <a:r>
              <a:rPr lang="tr-TR" sz="1500" dirty="0">
                <a:solidFill>
                  <a:schemeClr val="tx1">
                    <a:lumMod val="75000"/>
                    <a:lumOff val="25000"/>
                  </a:schemeClr>
                </a:solidFill>
                <a:latin typeface="Calibri"/>
                <a:cs typeface="Calibri"/>
              </a:rPr>
              <a:t>(Bebeğin geç gelişim gösterme oranı 20li yaşlardaki kadınların çocuklarına göre daha yüksektir.)</a:t>
            </a:r>
          </a:p>
        </p:txBody>
      </p:sp>
      <p:pic>
        <p:nvPicPr>
          <p:cNvPr id="3" name="Picture 2" descr="_MG_3736.JPG"/>
          <p:cNvPicPr>
            <a:picLocks noChangeAspect="1"/>
          </p:cNvPicPr>
          <p:nvPr/>
        </p:nvPicPr>
        <p:blipFill rotWithShape="1">
          <a:blip r:embed="rId4">
            <a:extLst>
              <a:ext uri="{28A0092B-C50C-407E-A947-70E740481C1C}">
                <a14:useLocalDpi xmlns:a14="http://schemas.microsoft.com/office/drawing/2010/main" val="0"/>
              </a:ext>
            </a:extLst>
          </a:blip>
          <a:srcRect b="6528"/>
          <a:stretch/>
        </p:blipFill>
        <p:spPr>
          <a:xfrm>
            <a:off x="255726" y="2157011"/>
            <a:ext cx="3806036" cy="2537825"/>
          </a:xfrm>
          <a:prstGeom prst="rect">
            <a:avLst/>
          </a:prstGeom>
        </p:spPr>
      </p:pic>
      <p:sp>
        <p:nvSpPr>
          <p:cNvPr id="6" name="Rectangle 5"/>
          <p:cNvSpPr/>
          <p:nvPr/>
        </p:nvSpPr>
        <p:spPr>
          <a:xfrm>
            <a:off x="255726" y="4465281"/>
            <a:ext cx="1975221" cy="215444"/>
          </a:xfrm>
          <a:prstGeom prst="rect">
            <a:avLst/>
          </a:prstGeom>
        </p:spPr>
        <p:txBody>
          <a:bodyPr wrap="none">
            <a:spAutoFit/>
          </a:bodyPr>
          <a:lstStyle/>
          <a:p>
            <a:pPr>
              <a:spcAft>
                <a:spcPts val="0"/>
              </a:spcAft>
            </a:pPr>
            <a:r>
              <a:rPr lang="en-US" sz="800" i="1" dirty="0">
                <a:solidFill>
                  <a:schemeClr val="bg1"/>
                </a:solidFill>
                <a:ea typeface="Calibri" panose="020F0502020204030204" pitchFamily="34" charset="0"/>
                <a:cs typeface="Times New Roman" panose="02020603050405020304" pitchFamily="18" charset="0"/>
              </a:rPr>
              <a:t>@UNICEF </a:t>
            </a:r>
            <a:r>
              <a:rPr lang="en-US" sz="800" i="1" dirty="0" smtClean="0">
                <a:solidFill>
                  <a:schemeClr val="bg1"/>
                </a:solidFill>
                <a:ea typeface="Calibri" panose="020F0502020204030204" pitchFamily="34" charset="0"/>
                <a:cs typeface="Times New Roman" panose="02020603050405020304" pitchFamily="18" charset="0"/>
              </a:rPr>
              <a:t>- </a:t>
            </a:r>
            <a:r>
              <a:rPr lang="en-US" sz="800" i="1" dirty="0">
                <a:solidFill>
                  <a:schemeClr val="bg1"/>
                </a:solidFill>
                <a:ea typeface="Calibri" panose="020F0502020204030204" pitchFamily="34" charset="0"/>
                <a:cs typeface="Times New Roman" panose="02020603050405020304" pitchFamily="18" charset="0"/>
              </a:rPr>
              <a:t>Ankara Turkey 2016 - </a:t>
            </a:r>
            <a:r>
              <a:rPr lang="en-US" sz="800" i="1" dirty="0" err="1">
                <a:solidFill>
                  <a:schemeClr val="bg1"/>
                </a:solidFill>
                <a:ea typeface="Calibri" panose="020F0502020204030204" pitchFamily="34" charset="0"/>
                <a:cs typeface="Times New Roman" panose="02020603050405020304" pitchFamily="18" charset="0"/>
              </a:rPr>
              <a:t>Feyzioğlu</a:t>
            </a:r>
            <a:endParaRPr lang="en-US" sz="800" i="1" dirty="0">
              <a:solidFill>
                <a:schemeClr val="bg1"/>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615407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sebep ve sonuclar-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744807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sebep ve sonuclar-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Title 1"/>
          <p:cNvSpPr>
            <a:spLocks noGrp="1"/>
          </p:cNvSpPr>
          <p:nvPr>
            <p:ph type="ctrTitle"/>
          </p:nvPr>
        </p:nvSpPr>
        <p:spPr>
          <a:xfrm>
            <a:off x="685800" y="731398"/>
            <a:ext cx="7772400" cy="444853"/>
          </a:xfrm>
        </p:spPr>
        <p:txBody>
          <a:bodyPr>
            <a:noAutofit/>
          </a:bodyPr>
          <a:lstStyle/>
          <a:p>
            <a:r>
              <a:rPr lang="en-US" sz="4000" b="1" dirty="0" err="1" smtClean="0">
                <a:solidFill>
                  <a:srgbClr val="139878"/>
                </a:solidFill>
              </a:rPr>
              <a:t>Aliye</a:t>
            </a:r>
            <a:endParaRPr lang="en-US" sz="4000" b="1" dirty="0">
              <a:solidFill>
                <a:srgbClr val="139878"/>
              </a:solidFill>
            </a:endParaRPr>
          </a:p>
        </p:txBody>
      </p:sp>
      <p:sp>
        <p:nvSpPr>
          <p:cNvPr id="8" name="Subtitle 2"/>
          <p:cNvSpPr>
            <a:spLocks noGrp="1"/>
          </p:cNvSpPr>
          <p:nvPr>
            <p:ph type="subTitle" idx="1"/>
          </p:nvPr>
        </p:nvSpPr>
        <p:spPr>
          <a:xfrm>
            <a:off x="256119" y="1445172"/>
            <a:ext cx="8528778" cy="1613411"/>
          </a:xfrm>
        </p:spPr>
        <p:txBody>
          <a:bodyPr>
            <a:noAutofit/>
          </a:bodyPr>
          <a:lstStyle/>
          <a:p>
            <a:pPr algn="l"/>
            <a:r>
              <a:rPr lang="tr-TR" sz="1800" dirty="0">
                <a:solidFill>
                  <a:schemeClr val="tx1">
                    <a:lumMod val="75000"/>
                    <a:lumOff val="25000"/>
                  </a:schemeClr>
                </a:solidFill>
                <a:latin typeface="Calibri"/>
                <a:cs typeface="Calibri"/>
              </a:rPr>
              <a:t>Aliye’nin anne ve babası yoksuldur, okuma yazmaları yoktur. Kendisi de hiç okula gitmemiştir. Kırsal bölgede, merkeze çok uzak bir köyde yaşamaktadırlar. Aliye başka bir köyden bir adamla evlendirildiğinde kendisi 14, kocası 26 yaşındadır. </a:t>
            </a:r>
            <a:endParaRPr lang="en-US" sz="1800" dirty="0">
              <a:solidFill>
                <a:schemeClr val="tx1">
                  <a:lumMod val="75000"/>
                  <a:lumOff val="25000"/>
                </a:schemeClr>
              </a:solidFill>
              <a:latin typeface="Calibri"/>
              <a:cs typeface="Calibri"/>
            </a:endParaRPr>
          </a:p>
          <a:p>
            <a:pPr algn="l"/>
            <a:r>
              <a:rPr lang="tr-TR" sz="1800" dirty="0">
                <a:solidFill>
                  <a:schemeClr val="tx1">
                    <a:lumMod val="75000"/>
                    <a:lumOff val="25000"/>
                  </a:schemeClr>
                </a:solidFill>
                <a:latin typeface="Calibri"/>
                <a:cs typeface="Calibri"/>
              </a:rPr>
              <a:t> </a:t>
            </a:r>
            <a:endParaRPr lang="en-US" sz="1800" dirty="0">
              <a:solidFill>
                <a:schemeClr val="tx1">
                  <a:lumMod val="75000"/>
                  <a:lumOff val="25000"/>
                </a:schemeClr>
              </a:solidFill>
              <a:latin typeface="Calibri"/>
              <a:cs typeface="Calibri"/>
            </a:endParaRPr>
          </a:p>
          <a:p>
            <a:pPr marL="457200" lvl="0" indent="-457200" algn="l">
              <a:buFont typeface="+mj-lt"/>
              <a:buAutoNum type="arabicPeriod"/>
            </a:pPr>
            <a:r>
              <a:rPr lang="tr-TR" sz="1800" dirty="0">
                <a:solidFill>
                  <a:schemeClr val="tx1">
                    <a:lumMod val="75000"/>
                    <a:lumOff val="25000"/>
                  </a:schemeClr>
                </a:solidFill>
                <a:latin typeface="Calibri"/>
                <a:cs typeface="Calibri"/>
              </a:rPr>
              <a:t>Aliye sizce neden evlenmiş / evlendirilmiş olabilir?</a:t>
            </a:r>
            <a:endParaRPr lang="en-US" sz="1800" dirty="0">
              <a:solidFill>
                <a:schemeClr val="tx1">
                  <a:lumMod val="75000"/>
                  <a:lumOff val="25000"/>
                </a:schemeClr>
              </a:solidFill>
              <a:latin typeface="Calibri"/>
              <a:cs typeface="Calibri"/>
            </a:endParaRPr>
          </a:p>
          <a:p>
            <a:pPr marL="457200" lvl="0" indent="-457200" algn="l">
              <a:buFont typeface="+mj-lt"/>
              <a:buAutoNum type="arabicPeriod"/>
            </a:pPr>
            <a:r>
              <a:rPr lang="tr-TR" sz="1800" dirty="0">
                <a:solidFill>
                  <a:schemeClr val="tx1">
                    <a:lumMod val="75000"/>
                    <a:lumOff val="25000"/>
                  </a:schemeClr>
                </a:solidFill>
                <a:latin typeface="Calibri"/>
                <a:cs typeface="Calibri"/>
              </a:rPr>
              <a:t>Aliye’yi bundan sonra nasıl bir hayat bekliyor? 5 yıl sonra, 10 yıl sonra, 20 yıl sonra hayatı nasıl olacak?</a:t>
            </a:r>
            <a:endParaRPr lang="en-US" sz="1800" dirty="0">
              <a:solidFill>
                <a:schemeClr val="tx1">
                  <a:lumMod val="75000"/>
                  <a:lumOff val="25000"/>
                </a:schemeClr>
              </a:solidFill>
              <a:latin typeface="Calibri"/>
              <a:cs typeface="Calibri"/>
            </a:endParaRPr>
          </a:p>
          <a:p>
            <a:pPr marL="457200" lvl="0" indent="-457200" algn="l">
              <a:buFont typeface="+mj-lt"/>
              <a:buAutoNum type="arabicPeriod"/>
            </a:pPr>
            <a:r>
              <a:rPr lang="tr-TR" sz="1800" dirty="0">
                <a:solidFill>
                  <a:schemeClr val="tx1">
                    <a:lumMod val="75000"/>
                    <a:lumOff val="25000"/>
                  </a:schemeClr>
                </a:solidFill>
                <a:latin typeface="Calibri"/>
                <a:cs typeface="Calibri"/>
              </a:rPr>
              <a:t>Aliye bu yaşta evlendirilmeseydi nasıl bir hayatı olacaktı?</a:t>
            </a:r>
            <a:endParaRPr lang="en-US" sz="1800" dirty="0">
              <a:solidFill>
                <a:schemeClr val="tx1">
                  <a:lumMod val="75000"/>
                  <a:lumOff val="25000"/>
                </a:schemeClr>
              </a:solidFill>
              <a:latin typeface="Calibri"/>
              <a:cs typeface="Calibri"/>
            </a:endParaRPr>
          </a:p>
          <a:p>
            <a:pPr algn="l"/>
            <a:endParaRPr lang="en-US" sz="1800" dirty="0">
              <a:solidFill>
                <a:schemeClr val="tx1">
                  <a:lumMod val="75000"/>
                  <a:lumOff val="25000"/>
                </a:schemeClr>
              </a:solidFill>
              <a:latin typeface="Calibri"/>
              <a:cs typeface="Calibri"/>
            </a:endParaRPr>
          </a:p>
        </p:txBody>
      </p:sp>
    </p:spTree>
    <p:extLst>
      <p:ext uri="{BB962C8B-B14F-4D97-AF65-F5344CB8AC3E}">
        <p14:creationId xmlns:p14="http://schemas.microsoft.com/office/powerpoint/2010/main" val="755675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sebep ve sonuclar-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1"/>
          <p:cNvSpPr>
            <a:spLocks noGrp="1"/>
          </p:cNvSpPr>
          <p:nvPr>
            <p:ph type="ctrTitle"/>
          </p:nvPr>
        </p:nvSpPr>
        <p:spPr>
          <a:xfrm>
            <a:off x="685800" y="731398"/>
            <a:ext cx="7772400" cy="444853"/>
          </a:xfrm>
        </p:spPr>
        <p:txBody>
          <a:bodyPr>
            <a:noAutofit/>
          </a:bodyPr>
          <a:lstStyle/>
          <a:p>
            <a:r>
              <a:rPr lang="en-US" sz="4000" b="1" dirty="0" smtClean="0">
                <a:solidFill>
                  <a:srgbClr val="139878"/>
                </a:solidFill>
              </a:rPr>
              <a:t> </a:t>
            </a:r>
            <a:endParaRPr lang="en-US" sz="4000" b="1" dirty="0">
              <a:solidFill>
                <a:srgbClr val="139878"/>
              </a:solidFill>
            </a:endParaRPr>
          </a:p>
        </p:txBody>
      </p:sp>
      <p:sp>
        <p:nvSpPr>
          <p:cNvPr id="4" name="Subtitle 2"/>
          <p:cNvSpPr>
            <a:spLocks noGrp="1"/>
          </p:cNvSpPr>
          <p:nvPr>
            <p:ph type="subTitle" idx="1"/>
          </p:nvPr>
        </p:nvSpPr>
        <p:spPr>
          <a:xfrm>
            <a:off x="256117" y="1176250"/>
            <a:ext cx="8528780" cy="1917369"/>
          </a:xfrm>
        </p:spPr>
        <p:txBody>
          <a:bodyPr>
            <a:noAutofit/>
          </a:bodyPr>
          <a:lstStyle/>
          <a:p>
            <a:pPr algn="l"/>
            <a:r>
              <a:rPr lang="tr-TR" sz="1800" b="1" dirty="0">
                <a:solidFill>
                  <a:schemeClr val="tx1">
                    <a:lumMod val="75000"/>
                    <a:lumOff val="25000"/>
                  </a:schemeClr>
                </a:solidFill>
                <a:latin typeface="Calibri"/>
                <a:cs typeface="Calibri"/>
              </a:rPr>
              <a:t>Aliye Mısırlı. Kendi hikayesini şöyle anlatıyor: </a:t>
            </a:r>
            <a:endParaRPr lang="en-US" sz="1800" b="1" dirty="0">
              <a:solidFill>
                <a:schemeClr val="tx1">
                  <a:lumMod val="75000"/>
                  <a:lumOff val="25000"/>
                </a:schemeClr>
              </a:solidFill>
              <a:latin typeface="Calibri"/>
              <a:cs typeface="Calibri"/>
            </a:endParaRPr>
          </a:p>
          <a:p>
            <a:pPr algn="l"/>
            <a:endParaRPr lang="tr-TR" sz="1800" i="1" dirty="0" smtClean="0">
              <a:solidFill>
                <a:schemeClr val="tx1">
                  <a:lumMod val="75000"/>
                  <a:lumOff val="25000"/>
                </a:schemeClr>
              </a:solidFill>
              <a:latin typeface="Calibri"/>
              <a:cs typeface="Calibri"/>
            </a:endParaRPr>
          </a:p>
          <a:p>
            <a:pPr algn="l"/>
            <a:r>
              <a:rPr lang="tr-TR" sz="1800" i="1" dirty="0" smtClean="0">
                <a:solidFill>
                  <a:schemeClr val="tx1">
                    <a:lumMod val="75000"/>
                    <a:lumOff val="25000"/>
                  </a:schemeClr>
                </a:solidFill>
                <a:latin typeface="Calibri"/>
                <a:cs typeface="Calibri"/>
              </a:rPr>
              <a:t>‘</a:t>
            </a:r>
            <a:r>
              <a:rPr lang="tr-TR" sz="1800" i="1" dirty="0">
                <a:solidFill>
                  <a:schemeClr val="tx1">
                    <a:lumMod val="75000"/>
                    <a:lumOff val="25000"/>
                  </a:schemeClr>
                </a:solidFill>
                <a:latin typeface="Calibri"/>
                <a:cs typeface="Calibri"/>
              </a:rPr>
              <a:t>İlk evlendiğimde yeni ailem bana mutfak tezgahına yetişebilmem için bir tabure almak zorunda kaldı. Kayın validem bana çok sert davranırdı, sürekli aşağılardı. Kocam da her hata yaptığımda beni dövmeye başladı. Bütün aile bana bütün evin işlerini yaptırıyordu, ben de hem ilk hem de ikinci çocuğumu düşürdüm. Hamilelikte sağlık kontrolü yaptırma şansım olmamıştı zaten.’… ‘Şimdi daha 26 yaşındayım ama 3 çocuğum var. Kendimi suçlu hissediyorum çünkü çocuklarımı gerektiği gibi yetiştiremedim. Emzirmeyi, çocuk beslemeyi bilmezdim. O yüzden de çocuklarım da benim gibi zayıf kaldılar. Çocuk doğunca nüfus cüzdanı çıkartmak gerektiğini bilmiyordum, o yüzden ilk oğlumu okula yazdıramadım. Aşı da yaptıramadım. Diğer çocuklara hemen nüfus kağıdı çıkarttım, ısrar ettim. Ama büyük oğlumun da yoksul bir ailesi olacak, çünkü eğitimsiz kaldı.’</a:t>
            </a:r>
          </a:p>
          <a:p>
            <a:pPr algn="l"/>
            <a:endParaRPr lang="tr-TR" sz="1800" dirty="0">
              <a:solidFill>
                <a:schemeClr val="tx1">
                  <a:lumMod val="75000"/>
                  <a:lumOff val="25000"/>
                </a:schemeClr>
              </a:solidFill>
              <a:latin typeface="Calibri"/>
              <a:cs typeface="Calibri"/>
            </a:endParaRPr>
          </a:p>
          <a:p>
            <a:pPr algn="l"/>
            <a:r>
              <a:rPr lang="tr-TR" sz="1800" dirty="0" smtClean="0">
                <a:solidFill>
                  <a:schemeClr val="tx1">
                    <a:lumMod val="75000"/>
                    <a:lumOff val="25000"/>
                  </a:schemeClr>
                </a:solidFill>
                <a:latin typeface="Calibri"/>
                <a:cs typeface="Calibri"/>
              </a:rPr>
              <a:t>(CARE </a:t>
            </a:r>
            <a:r>
              <a:rPr lang="tr-TR" sz="1800" dirty="0" err="1">
                <a:solidFill>
                  <a:schemeClr val="tx1">
                    <a:lumMod val="75000"/>
                    <a:lumOff val="25000"/>
                  </a:schemeClr>
                </a:solidFill>
                <a:latin typeface="Calibri"/>
                <a:cs typeface="Calibri"/>
              </a:rPr>
              <a:t>Egypt</a:t>
            </a:r>
            <a:r>
              <a:rPr lang="tr-TR" sz="1800" dirty="0">
                <a:solidFill>
                  <a:schemeClr val="tx1">
                    <a:lumMod val="75000"/>
                    <a:lumOff val="25000"/>
                  </a:schemeClr>
                </a:solidFill>
                <a:latin typeface="Calibri"/>
                <a:cs typeface="Calibri"/>
              </a:rPr>
              <a:t> </a:t>
            </a:r>
            <a:r>
              <a:rPr lang="tr-TR" sz="1800" dirty="0" err="1">
                <a:solidFill>
                  <a:schemeClr val="tx1">
                    <a:lumMod val="75000"/>
                    <a:lumOff val="25000"/>
                  </a:schemeClr>
                </a:solidFill>
                <a:latin typeface="Calibri"/>
                <a:cs typeface="Calibri"/>
              </a:rPr>
              <a:t>Early</a:t>
            </a:r>
            <a:r>
              <a:rPr lang="tr-TR" sz="1800" dirty="0">
                <a:solidFill>
                  <a:schemeClr val="tx1">
                    <a:lumMod val="75000"/>
                    <a:lumOff val="25000"/>
                  </a:schemeClr>
                </a:solidFill>
                <a:latin typeface="Calibri"/>
                <a:cs typeface="Calibri"/>
              </a:rPr>
              <a:t> </a:t>
            </a:r>
            <a:r>
              <a:rPr lang="tr-TR" sz="1800" dirty="0" err="1">
                <a:solidFill>
                  <a:schemeClr val="tx1">
                    <a:lumMod val="75000"/>
                    <a:lumOff val="25000"/>
                  </a:schemeClr>
                </a:solidFill>
                <a:latin typeface="Calibri"/>
                <a:cs typeface="Calibri"/>
              </a:rPr>
              <a:t>Marriage</a:t>
            </a:r>
            <a:r>
              <a:rPr lang="tr-TR" sz="1800" dirty="0">
                <a:solidFill>
                  <a:schemeClr val="tx1">
                    <a:lumMod val="75000"/>
                    <a:lumOff val="25000"/>
                  </a:schemeClr>
                </a:solidFill>
                <a:latin typeface="Calibri"/>
                <a:cs typeface="Calibri"/>
              </a:rPr>
              <a:t> Project. </a:t>
            </a:r>
            <a:r>
              <a:rPr lang="tr-TR" sz="1800" u="sng" dirty="0">
                <a:solidFill>
                  <a:schemeClr val="tx1">
                    <a:lumMod val="75000"/>
                    <a:lumOff val="25000"/>
                  </a:schemeClr>
                </a:solidFill>
                <a:latin typeface="Calibri"/>
                <a:cs typeface="Calibri"/>
                <a:hlinkClick r:id="rId4"/>
              </a:rPr>
              <a:t>http://www.girlsnotbrides.org/girls-voices/girls-dont-alternatives-aaliyahs-story-egypt/</a:t>
            </a:r>
            <a:r>
              <a:rPr lang="tr-TR" sz="1800" dirty="0">
                <a:solidFill>
                  <a:schemeClr val="tx1">
                    <a:lumMod val="75000"/>
                    <a:lumOff val="25000"/>
                  </a:schemeClr>
                </a:solidFill>
                <a:latin typeface="Calibri"/>
                <a:cs typeface="Calibri"/>
              </a:rPr>
              <a:t>)  </a:t>
            </a:r>
            <a:endParaRPr lang="en-US" sz="1800" dirty="0">
              <a:solidFill>
                <a:schemeClr val="tx1">
                  <a:lumMod val="75000"/>
                  <a:lumOff val="25000"/>
                </a:schemeClr>
              </a:solidFill>
              <a:latin typeface="Calibri"/>
              <a:cs typeface="Calibri"/>
            </a:endParaRPr>
          </a:p>
          <a:p>
            <a:pPr algn="l"/>
            <a:endParaRPr lang="en-US" sz="1800" dirty="0">
              <a:solidFill>
                <a:schemeClr val="tx1">
                  <a:lumMod val="75000"/>
                  <a:lumOff val="25000"/>
                </a:schemeClr>
              </a:solidFill>
              <a:latin typeface="Calibri"/>
              <a:cs typeface="Calibri"/>
            </a:endParaRPr>
          </a:p>
        </p:txBody>
      </p:sp>
    </p:spTree>
    <p:extLst>
      <p:ext uri="{BB962C8B-B14F-4D97-AF65-F5344CB8AC3E}">
        <p14:creationId xmlns:p14="http://schemas.microsoft.com/office/powerpoint/2010/main" val="1791807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sebep ve sonuclar-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1"/>
          <p:cNvSpPr>
            <a:spLocks noGrp="1"/>
          </p:cNvSpPr>
          <p:nvPr>
            <p:ph type="ctrTitle"/>
          </p:nvPr>
        </p:nvSpPr>
        <p:spPr>
          <a:xfrm>
            <a:off x="685800" y="731398"/>
            <a:ext cx="7772400" cy="444853"/>
          </a:xfrm>
        </p:spPr>
        <p:txBody>
          <a:bodyPr>
            <a:noAutofit/>
          </a:bodyPr>
          <a:lstStyle/>
          <a:p>
            <a:r>
              <a:rPr lang="en-US" sz="4000" b="1" dirty="0" smtClean="0">
                <a:solidFill>
                  <a:srgbClr val="139878"/>
                </a:solidFill>
              </a:rPr>
              <a:t>Selma</a:t>
            </a:r>
            <a:endParaRPr lang="en-US" sz="4000" b="1" dirty="0">
              <a:solidFill>
                <a:srgbClr val="139878"/>
              </a:solidFill>
            </a:endParaRPr>
          </a:p>
        </p:txBody>
      </p:sp>
      <p:sp>
        <p:nvSpPr>
          <p:cNvPr id="4" name="Subtitle 2"/>
          <p:cNvSpPr>
            <a:spLocks noGrp="1"/>
          </p:cNvSpPr>
          <p:nvPr>
            <p:ph type="subTitle" idx="1"/>
          </p:nvPr>
        </p:nvSpPr>
        <p:spPr>
          <a:xfrm>
            <a:off x="256117" y="1445172"/>
            <a:ext cx="8528780" cy="1613411"/>
          </a:xfrm>
        </p:spPr>
        <p:txBody>
          <a:bodyPr>
            <a:noAutofit/>
          </a:bodyPr>
          <a:lstStyle/>
          <a:p>
            <a:pPr algn="l"/>
            <a:r>
              <a:rPr lang="tr-TR" sz="1800" dirty="0">
                <a:solidFill>
                  <a:schemeClr val="tx1">
                    <a:lumMod val="75000"/>
                    <a:lumOff val="25000"/>
                  </a:schemeClr>
                </a:solidFill>
                <a:latin typeface="Calibri"/>
                <a:cs typeface="Calibri"/>
              </a:rPr>
              <a:t>Selma 14 yaşında, ailesiyle birlikte köyde oturuyordu. 6 ablası, 2 ağabeyi vardı. Büyük bir ailenin en küçüğüydü. Babası elektrik tamircisi olarak çalışıyor ve bütün aileye bakıyordu. 9 kardeşin en küçüğü olduğu için ailesinin gözünde Selma’nın farklı bir yeri vardı. Eğitimini sürdürüp kendisi de öğretmen olmak istiyordu. Öğretmenleri de ona rehberlik ediyorlardı. 2010’da sel felaketi yaşanınca Selma ve ailesinin hayatı değişti, bir yıl boyunca afetzedeler için kurulan kamptaki çadırda kaldılar. Selma eğitimine kamptaki okulda devam etti. Bir yılın sonunda köylerine geri döndüler ama evler kötü durumdaydı; okul henüz onarılmamıştı. Köylüler bir binayı geçici olarak okul yaptılar; Selma oraya gitmeye başladı. Bir gün </a:t>
            </a:r>
            <a:r>
              <a:rPr lang="tr-TR" sz="1800" dirty="0" err="1">
                <a:solidFill>
                  <a:schemeClr val="tx1">
                    <a:lumMod val="75000"/>
                    <a:lumOff val="25000"/>
                  </a:schemeClr>
                </a:solidFill>
                <a:latin typeface="Calibri"/>
                <a:cs typeface="Calibri"/>
              </a:rPr>
              <a:t>Selma’ların</a:t>
            </a:r>
            <a:r>
              <a:rPr lang="tr-TR" sz="1800" dirty="0">
                <a:solidFill>
                  <a:schemeClr val="tx1">
                    <a:lumMod val="75000"/>
                    <a:lumOff val="25000"/>
                  </a:schemeClr>
                </a:solidFill>
                <a:latin typeface="Calibri"/>
                <a:cs typeface="Calibri"/>
              </a:rPr>
              <a:t> evine tanımadığı bir kadın geldi, Selma’ya para ve giysiler verdi. ‘Sen artık benim kızımsın’ diyerek Selma’ya sarıldı ve onu öptü. Selma ne olduğunu çok anlamamıştı. Ablaları ise Selma’ya sessiz olmasını öğütlediler. </a:t>
            </a:r>
            <a:endParaRPr lang="en-US" sz="800" dirty="0">
              <a:solidFill>
                <a:schemeClr val="tx1">
                  <a:lumMod val="75000"/>
                  <a:lumOff val="25000"/>
                </a:schemeClr>
              </a:solidFill>
              <a:latin typeface="Calibri"/>
              <a:cs typeface="Calibri"/>
            </a:endParaRPr>
          </a:p>
          <a:p>
            <a:pPr algn="l"/>
            <a:r>
              <a:rPr lang="tr-TR" sz="800" dirty="0">
                <a:solidFill>
                  <a:schemeClr val="tx1">
                    <a:lumMod val="75000"/>
                    <a:lumOff val="25000"/>
                  </a:schemeClr>
                </a:solidFill>
                <a:latin typeface="Calibri"/>
                <a:cs typeface="Calibri"/>
              </a:rPr>
              <a:t> </a:t>
            </a:r>
            <a:endParaRPr lang="en-US" sz="800" dirty="0">
              <a:solidFill>
                <a:schemeClr val="tx1">
                  <a:lumMod val="75000"/>
                  <a:lumOff val="25000"/>
                </a:schemeClr>
              </a:solidFill>
              <a:latin typeface="Calibri"/>
              <a:cs typeface="Calibri"/>
            </a:endParaRPr>
          </a:p>
          <a:p>
            <a:pPr marL="457200" lvl="0" indent="-457200" algn="l">
              <a:buFont typeface="+mj-lt"/>
              <a:buAutoNum type="arabicPeriod"/>
            </a:pPr>
            <a:r>
              <a:rPr lang="tr-TR" sz="1800" dirty="0">
                <a:solidFill>
                  <a:schemeClr val="tx1">
                    <a:lumMod val="75000"/>
                    <a:lumOff val="25000"/>
                  </a:schemeClr>
                </a:solidFill>
                <a:latin typeface="Calibri"/>
                <a:cs typeface="Calibri"/>
              </a:rPr>
              <a:t>Sizce ailesi Selma’yı neden evlendirdi?</a:t>
            </a:r>
            <a:endParaRPr lang="en-US" sz="1800" dirty="0">
              <a:solidFill>
                <a:schemeClr val="tx1">
                  <a:lumMod val="75000"/>
                  <a:lumOff val="25000"/>
                </a:schemeClr>
              </a:solidFill>
              <a:latin typeface="Calibri"/>
              <a:cs typeface="Calibri"/>
            </a:endParaRPr>
          </a:p>
          <a:p>
            <a:pPr marL="457200" lvl="0" indent="-457200" algn="l">
              <a:buFont typeface="+mj-lt"/>
              <a:buAutoNum type="arabicPeriod"/>
            </a:pPr>
            <a:r>
              <a:rPr lang="tr-TR" sz="1800" dirty="0">
                <a:solidFill>
                  <a:schemeClr val="tx1">
                    <a:lumMod val="75000"/>
                    <a:lumOff val="25000"/>
                  </a:schemeClr>
                </a:solidFill>
                <a:latin typeface="Calibri"/>
                <a:cs typeface="Calibri"/>
              </a:rPr>
              <a:t>Selma’yı bundan sonra nasıl bir hayat bekliyor? 5 yıl sonra, 10 yıl sonra, 20 yıl sonra hayatı nasıl olacak?</a:t>
            </a:r>
            <a:endParaRPr lang="en-US" sz="1800" dirty="0">
              <a:solidFill>
                <a:schemeClr val="tx1">
                  <a:lumMod val="75000"/>
                  <a:lumOff val="25000"/>
                </a:schemeClr>
              </a:solidFill>
              <a:latin typeface="Calibri"/>
              <a:cs typeface="Calibri"/>
            </a:endParaRPr>
          </a:p>
          <a:p>
            <a:pPr marL="457200" lvl="0" indent="-457200" algn="l">
              <a:buFont typeface="+mj-lt"/>
              <a:buAutoNum type="arabicPeriod"/>
            </a:pPr>
            <a:r>
              <a:rPr lang="tr-TR" sz="1800" dirty="0">
                <a:solidFill>
                  <a:schemeClr val="tx1">
                    <a:lumMod val="75000"/>
                    <a:lumOff val="25000"/>
                  </a:schemeClr>
                </a:solidFill>
                <a:latin typeface="Calibri"/>
                <a:cs typeface="Calibri"/>
              </a:rPr>
              <a:t>Selma bu yaşta evlendirilmeseydi nasıl bir hayatı olacaktı?</a:t>
            </a:r>
            <a:endParaRPr lang="en-US" sz="1800" dirty="0">
              <a:solidFill>
                <a:schemeClr val="tx1">
                  <a:lumMod val="75000"/>
                  <a:lumOff val="25000"/>
                </a:schemeClr>
              </a:solidFill>
              <a:latin typeface="Calibri"/>
              <a:cs typeface="Calibri"/>
            </a:endParaRPr>
          </a:p>
        </p:txBody>
      </p:sp>
    </p:spTree>
    <p:extLst>
      <p:ext uri="{BB962C8B-B14F-4D97-AF65-F5344CB8AC3E}">
        <p14:creationId xmlns:p14="http://schemas.microsoft.com/office/powerpoint/2010/main" val="3069230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sebep ve sonuclar-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1"/>
          <p:cNvSpPr>
            <a:spLocks noGrp="1"/>
          </p:cNvSpPr>
          <p:nvPr>
            <p:ph type="ctrTitle"/>
          </p:nvPr>
        </p:nvSpPr>
        <p:spPr>
          <a:xfrm>
            <a:off x="685800" y="731398"/>
            <a:ext cx="7772400" cy="444853"/>
          </a:xfrm>
        </p:spPr>
        <p:txBody>
          <a:bodyPr>
            <a:noAutofit/>
          </a:bodyPr>
          <a:lstStyle/>
          <a:p>
            <a:r>
              <a:rPr lang="en-US" sz="4000" b="1" dirty="0" smtClean="0">
                <a:solidFill>
                  <a:srgbClr val="139878"/>
                </a:solidFill>
              </a:rPr>
              <a:t> </a:t>
            </a:r>
            <a:endParaRPr lang="en-US" sz="4000" b="1" dirty="0">
              <a:solidFill>
                <a:srgbClr val="139878"/>
              </a:solidFill>
            </a:endParaRPr>
          </a:p>
        </p:txBody>
      </p:sp>
      <p:sp>
        <p:nvSpPr>
          <p:cNvPr id="4" name="Subtitle 2"/>
          <p:cNvSpPr>
            <a:spLocks noGrp="1"/>
          </p:cNvSpPr>
          <p:nvPr>
            <p:ph type="subTitle" idx="1"/>
          </p:nvPr>
        </p:nvSpPr>
        <p:spPr>
          <a:xfrm>
            <a:off x="256117" y="1751724"/>
            <a:ext cx="8528780" cy="1341895"/>
          </a:xfrm>
        </p:spPr>
        <p:txBody>
          <a:bodyPr>
            <a:noAutofit/>
          </a:bodyPr>
          <a:lstStyle/>
          <a:p>
            <a:pPr algn="l"/>
            <a:r>
              <a:rPr lang="tr-TR" sz="1800" dirty="0">
                <a:solidFill>
                  <a:schemeClr val="tx1">
                    <a:lumMod val="75000"/>
                    <a:lumOff val="25000"/>
                  </a:schemeClr>
                </a:solidFill>
              </a:rPr>
              <a:t>Selma ve ailesi Pakistanlı. </a:t>
            </a:r>
          </a:p>
          <a:p>
            <a:pPr algn="l"/>
            <a:r>
              <a:rPr lang="tr-TR" sz="1800" dirty="0">
                <a:solidFill>
                  <a:schemeClr val="tx1">
                    <a:lumMod val="75000"/>
                    <a:lumOff val="25000"/>
                  </a:schemeClr>
                </a:solidFill>
              </a:rPr>
              <a:t>Selma’nın şimdi Hasan </a:t>
            </a:r>
            <a:r>
              <a:rPr lang="tr-TR" sz="1800" dirty="0" smtClean="0">
                <a:solidFill>
                  <a:schemeClr val="tx1">
                    <a:lumMod val="75000"/>
                    <a:lumOff val="25000"/>
                  </a:schemeClr>
                </a:solidFill>
              </a:rPr>
              <a:t>adında </a:t>
            </a:r>
            <a:r>
              <a:rPr lang="tr-TR" sz="1800" dirty="0">
                <a:solidFill>
                  <a:schemeClr val="tx1">
                    <a:lumMod val="75000"/>
                    <a:lumOff val="25000"/>
                  </a:schemeClr>
                </a:solidFill>
              </a:rPr>
              <a:t>bir oğlu var. </a:t>
            </a:r>
          </a:p>
          <a:p>
            <a:pPr algn="l"/>
            <a:r>
              <a:rPr lang="tr-TR" sz="1800" i="1" dirty="0">
                <a:solidFill>
                  <a:schemeClr val="tx1">
                    <a:lumMod val="75000"/>
                    <a:lumOff val="25000"/>
                  </a:schemeClr>
                </a:solidFill>
              </a:rPr>
              <a:t>‘İyi ki kızım olmadı çünkü benim yaşadıklarımı yaşamasını istemezdim’ </a:t>
            </a:r>
            <a:r>
              <a:rPr lang="tr-TR" sz="1800" dirty="0">
                <a:solidFill>
                  <a:schemeClr val="tx1">
                    <a:lumMod val="75000"/>
                    <a:lumOff val="25000"/>
                  </a:schemeClr>
                </a:solidFill>
              </a:rPr>
              <a:t>diyor.</a:t>
            </a:r>
            <a:r>
              <a:rPr lang="tr-TR" sz="1800" i="1" dirty="0">
                <a:solidFill>
                  <a:schemeClr val="tx1">
                    <a:lumMod val="75000"/>
                    <a:lumOff val="25000"/>
                  </a:schemeClr>
                </a:solidFill>
              </a:rPr>
              <a:t> </a:t>
            </a:r>
            <a:endParaRPr lang="en-US" sz="1800" dirty="0">
              <a:solidFill>
                <a:schemeClr val="tx1">
                  <a:lumMod val="75000"/>
                  <a:lumOff val="25000"/>
                </a:schemeClr>
              </a:solidFill>
            </a:endParaRPr>
          </a:p>
          <a:p>
            <a:pPr algn="l"/>
            <a:r>
              <a:rPr lang="tr-TR" sz="1800" dirty="0">
                <a:solidFill>
                  <a:schemeClr val="tx1">
                    <a:lumMod val="75000"/>
                    <a:lumOff val="25000"/>
                  </a:schemeClr>
                </a:solidFill>
              </a:rPr>
              <a:t>(Blue </a:t>
            </a:r>
            <a:r>
              <a:rPr lang="tr-TR" sz="1800" dirty="0" err="1">
                <a:solidFill>
                  <a:schemeClr val="tx1">
                    <a:lumMod val="75000"/>
                    <a:lumOff val="25000"/>
                  </a:schemeClr>
                </a:solidFill>
              </a:rPr>
              <a:t>Veins</a:t>
            </a:r>
            <a:r>
              <a:rPr lang="tr-TR" sz="1800" dirty="0">
                <a:solidFill>
                  <a:schemeClr val="tx1">
                    <a:lumMod val="75000"/>
                    <a:lumOff val="25000"/>
                  </a:schemeClr>
                </a:solidFill>
              </a:rPr>
              <a:t>. </a:t>
            </a:r>
            <a:r>
              <a:rPr lang="tr-TR" sz="1800" u="sng" dirty="0">
                <a:solidFill>
                  <a:schemeClr val="tx1">
                    <a:lumMod val="75000"/>
                    <a:lumOff val="25000"/>
                  </a:schemeClr>
                </a:solidFill>
                <a:hlinkClick r:id="rId4"/>
              </a:rPr>
              <a:t>http://www.girlsnotbrides.org/girls-voices/salmas-story-pakistan/</a:t>
            </a:r>
            <a:r>
              <a:rPr lang="tr-TR" sz="1800" dirty="0">
                <a:solidFill>
                  <a:schemeClr val="tx1">
                    <a:lumMod val="75000"/>
                    <a:lumOff val="25000"/>
                  </a:schemeClr>
                </a:solidFill>
              </a:rPr>
              <a:t>) </a:t>
            </a:r>
            <a:endParaRPr lang="en-US" sz="1800" dirty="0">
              <a:solidFill>
                <a:schemeClr val="tx1">
                  <a:lumMod val="75000"/>
                  <a:lumOff val="25000"/>
                </a:schemeClr>
              </a:solidFill>
            </a:endParaRPr>
          </a:p>
          <a:p>
            <a:pPr algn="l"/>
            <a:endParaRPr lang="en-US" sz="1800" dirty="0">
              <a:solidFill>
                <a:schemeClr val="tx1">
                  <a:lumMod val="75000"/>
                  <a:lumOff val="25000"/>
                </a:schemeClr>
              </a:solidFill>
            </a:endParaRPr>
          </a:p>
        </p:txBody>
      </p:sp>
    </p:spTree>
    <p:extLst>
      <p:ext uri="{BB962C8B-B14F-4D97-AF65-F5344CB8AC3E}">
        <p14:creationId xmlns:p14="http://schemas.microsoft.com/office/powerpoint/2010/main" val="267636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sebep ve sonuclar-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1"/>
          <p:cNvSpPr>
            <a:spLocks noGrp="1"/>
          </p:cNvSpPr>
          <p:nvPr>
            <p:ph type="ctrTitle"/>
          </p:nvPr>
        </p:nvSpPr>
        <p:spPr>
          <a:xfrm>
            <a:off x="685800" y="731398"/>
            <a:ext cx="7772400" cy="444853"/>
          </a:xfrm>
        </p:spPr>
        <p:txBody>
          <a:bodyPr>
            <a:noAutofit/>
          </a:bodyPr>
          <a:lstStyle/>
          <a:p>
            <a:r>
              <a:rPr lang="en-US" sz="4000" b="1" dirty="0" err="1" smtClean="0">
                <a:solidFill>
                  <a:srgbClr val="139878"/>
                </a:solidFill>
              </a:rPr>
              <a:t>Bayazıt</a:t>
            </a:r>
            <a:endParaRPr lang="en-US" sz="4000" b="1" dirty="0">
              <a:solidFill>
                <a:srgbClr val="139878"/>
              </a:solidFill>
            </a:endParaRPr>
          </a:p>
        </p:txBody>
      </p:sp>
      <p:sp>
        <p:nvSpPr>
          <p:cNvPr id="4" name="Subtitle 2"/>
          <p:cNvSpPr>
            <a:spLocks noGrp="1"/>
          </p:cNvSpPr>
          <p:nvPr>
            <p:ph type="subTitle" idx="1"/>
          </p:nvPr>
        </p:nvSpPr>
        <p:spPr>
          <a:xfrm>
            <a:off x="256117" y="1445172"/>
            <a:ext cx="8528780" cy="1613411"/>
          </a:xfrm>
        </p:spPr>
        <p:txBody>
          <a:bodyPr>
            <a:noAutofit/>
          </a:bodyPr>
          <a:lstStyle/>
          <a:p>
            <a:pPr algn="l"/>
            <a:r>
              <a:rPr lang="tr-TR" sz="1800" dirty="0" err="1">
                <a:solidFill>
                  <a:schemeClr val="tx1">
                    <a:lumMod val="75000"/>
                    <a:lumOff val="25000"/>
                  </a:schemeClr>
                </a:solidFill>
                <a:latin typeface="Calibri"/>
                <a:cs typeface="Calibri"/>
              </a:rPr>
              <a:t>Bayazıt</a:t>
            </a:r>
            <a:r>
              <a:rPr lang="tr-TR" sz="1800" dirty="0">
                <a:solidFill>
                  <a:schemeClr val="tx1">
                    <a:lumMod val="75000"/>
                    <a:lumOff val="25000"/>
                  </a:schemeClr>
                </a:solidFill>
                <a:latin typeface="Calibri"/>
                <a:cs typeface="Calibri"/>
              </a:rPr>
              <a:t> 15, evlendirildiği kadın 19 yaşındadır. </a:t>
            </a:r>
            <a:r>
              <a:rPr lang="tr-TR" sz="1800" dirty="0" err="1">
                <a:solidFill>
                  <a:schemeClr val="tx1">
                    <a:lumMod val="75000"/>
                    <a:lumOff val="25000"/>
                  </a:schemeClr>
                </a:solidFill>
                <a:latin typeface="Calibri"/>
                <a:cs typeface="Calibri"/>
              </a:rPr>
              <a:t>Bayazıt’ın</a:t>
            </a:r>
            <a:r>
              <a:rPr lang="tr-TR" sz="1800" dirty="0">
                <a:solidFill>
                  <a:schemeClr val="tx1">
                    <a:lumMod val="75000"/>
                    <a:lumOff val="25000"/>
                  </a:schemeClr>
                </a:solidFill>
                <a:latin typeface="Calibri"/>
                <a:cs typeface="Calibri"/>
              </a:rPr>
              <a:t> ağabeylerinden biri evli, biri askerdedir. Ablası da yeni evlenmiş ve evden ayrılmıştır. Babası bir gün </a:t>
            </a:r>
            <a:r>
              <a:rPr lang="tr-TR" sz="1800" dirty="0" err="1">
                <a:solidFill>
                  <a:schemeClr val="tx1">
                    <a:lumMod val="75000"/>
                    <a:lumOff val="25000"/>
                  </a:schemeClr>
                </a:solidFill>
                <a:latin typeface="Calibri"/>
                <a:cs typeface="Calibri"/>
              </a:rPr>
              <a:t>Bayazıt’a</a:t>
            </a:r>
            <a:r>
              <a:rPr lang="tr-TR" sz="1800" dirty="0">
                <a:solidFill>
                  <a:schemeClr val="tx1">
                    <a:lumMod val="75000"/>
                    <a:lumOff val="25000"/>
                  </a:schemeClr>
                </a:solidFill>
                <a:latin typeface="Calibri"/>
                <a:cs typeface="Calibri"/>
              </a:rPr>
              <a:t> ‘sana Falan </a:t>
            </a:r>
            <a:r>
              <a:rPr lang="tr-TR" sz="1800" dirty="0" err="1">
                <a:solidFill>
                  <a:schemeClr val="tx1">
                    <a:lumMod val="75000"/>
                    <a:lumOff val="25000"/>
                  </a:schemeClr>
                </a:solidFill>
                <a:latin typeface="Calibri"/>
                <a:cs typeface="Calibri"/>
              </a:rPr>
              <a:t>Yenge’nin</a:t>
            </a:r>
            <a:r>
              <a:rPr lang="tr-TR" sz="1800" dirty="0">
                <a:solidFill>
                  <a:schemeClr val="tx1">
                    <a:lumMod val="75000"/>
                    <a:lumOff val="25000"/>
                  </a:schemeClr>
                </a:solidFill>
                <a:latin typeface="Calibri"/>
                <a:cs typeface="Calibri"/>
              </a:rPr>
              <a:t> kızını istedik’ dediğinde </a:t>
            </a:r>
            <a:r>
              <a:rPr lang="tr-TR" sz="1800" dirty="0" err="1">
                <a:solidFill>
                  <a:schemeClr val="tx1">
                    <a:lumMod val="75000"/>
                    <a:lumOff val="25000"/>
                  </a:schemeClr>
                </a:solidFill>
                <a:latin typeface="Calibri"/>
                <a:cs typeface="Calibri"/>
              </a:rPr>
              <a:t>Bayazıt</a:t>
            </a:r>
            <a:r>
              <a:rPr lang="tr-TR" sz="1800" dirty="0">
                <a:solidFill>
                  <a:schemeClr val="tx1">
                    <a:lumMod val="75000"/>
                    <a:lumOff val="25000"/>
                  </a:schemeClr>
                </a:solidFill>
                <a:latin typeface="Calibri"/>
                <a:cs typeface="Calibri"/>
              </a:rPr>
              <a:t> sabaha kadar ağlamıştır.  </a:t>
            </a:r>
            <a:endParaRPr lang="en-US" sz="1800" dirty="0">
              <a:solidFill>
                <a:schemeClr val="tx1">
                  <a:lumMod val="75000"/>
                  <a:lumOff val="25000"/>
                </a:schemeClr>
              </a:solidFill>
              <a:latin typeface="Calibri"/>
              <a:cs typeface="Calibri"/>
            </a:endParaRPr>
          </a:p>
          <a:p>
            <a:pPr algn="l"/>
            <a:r>
              <a:rPr lang="tr-TR" sz="1800" dirty="0">
                <a:solidFill>
                  <a:schemeClr val="tx1">
                    <a:lumMod val="75000"/>
                    <a:lumOff val="25000"/>
                  </a:schemeClr>
                </a:solidFill>
                <a:latin typeface="Calibri"/>
                <a:cs typeface="Calibri"/>
              </a:rPr>
              <a:t> </a:t>
            </a:r>
            <a:endParaRPr lang="en-US" sz="1800" dirty="0">
              <a:solidFill>
                <a:schemeClr val="tx1">
                  <a:lumMod val="75000"/>
                  <a:lumOff val="25000"/>
                </a:schemeClr>
              </a:solidFill>
              <a:latin typeface="Calibri"/>
              <a:cs typeface="Calibri"/>
            </a:endParaRPr>
          </a:p>
          <a:p>
            <a:pPr marL="457200" lvl="0" indent="-457200" algn="l">
              <a:buFont typeface="+mj-lt"/>
              <a:buAutoNum type="arabicPeriod"/>
            </a:pPr>
            <a:r>
              <a:rPr lang="tr-TR" sz="1800" dirty="0" err="1">
                <a:solidFill>
                  <a:schemeClr val="tx1">
                    <a:lumMod val="75000"/>
                    <a:lumOff val="25000"/>
                  </a:schemeClr>
                </a:solidFill>
                <a:latin typeface="Calibri"/>
                <a:cs typeface="Calibri"/>
              </a:rPr>
              <a:t>Bayazıt’ı</a:t>
            </a:r>
            <a:r>
              <a:rPr lang="tr-TR" sz="1800" dirty="0">
                <a:solidFill>
                  <a:schemeClr val="tx1">
                    <a:lumMod val="75000"/>
                    <a:lumOff val="25000"/>
                  </a:schemeClr>
                </a:solidFill>
                <a:latin typeface="Calibri"/>
                <a:cs typeface="Calibri"/>
              </a:rPr>
              <a:t> ailesi neden evlendirmiş olabilir?</a:t>
            </a:r>
            <a:endParaRPr lang="en-US" sz="1800" dirty="0">
              <a:solidFill>
                <a:schemeClr val="tx1">
                  <a:lumMod val="75000"/>
                  <a:lumOff val="25000"/>
                </a:schemeClr>
              </a:solidFill>
              <a:latin typeface="Calibri"/>
              <a:cs typeface="Calibri"/>
            </a:endParaRPr>
          </a:p>
          <a:p>
            <a:pPr marL="457200" lvl="0" indent="-457200" algn="l">
              <a:buFont typeface="+mj-lt"/>
              <a:buAutoNum type="arabicPeriod"/>
            </a:pPr>
            <a:r>
              <a:rPr lang="tr-TR" sz="1800" dirty="0" err="1">
                <a:solidFill>
                  <a:schemeClr val="tx1">
                    <a:lumMod val="75000"/>
                    <a:lumOff val="25000"/>
                  </a:schemeClr>
                </a:solidFill>
                <a:latin typeface="Calibri"/>
                <a:cs typeface="Calibri"/>
              </a:rPr>
              <a:t>Bayazıt’ı</a:t>
            </a:r>
            <a:r>
              <a:rPr lang="tr-TR" sz="1800" dirty="0">
                <a:solidFill>
                  <a:schemeClr val="tx1">
                    <a:lumMod val="75000"/>
                    <a:lumOff val="25000"/>
                  </a:schemeClr>
                </a:solidFill>
                <a:latin typeface="Calibri"/>
                <a:cs typeface="Calibri"/>
              </a:rPr>
              <a:t> ve eşini bundan sonra nasıl bir hayat bekliyor? 5 yıl sonra, 10 yıl sonra, 20 yıl sonra hayatları nasıl olacak?</a:t>
            </a:r>
            <a:endParaRPr lang="en-US" sz="1800" dirty="0">
              <a:solidFill>
                <a:schemeClr val="tx1">
                  <a:lumMod val="75000"/>
                  <a:lumOff val="25000"/>
                </a:schemeClr>
              </a:solidFill>
              <a:latin typeface="Calibri"/>
              <a:cs typeface="Calibri"/>
            </a:endParaRPr>
          </a:p>
          <a:p>
            <a:pPr marL="457200" lvl="0" indent="-457200" algn="l">
              <a:buFont typeface="+mj-lt"/>
              <a:buAutoNum type="arabicPeriod"/>
            </a:pPr>
            <a:r>
              <a:rPr lang="tr-TR" sz="1800" dirty="0">
                <a:solidFill>
                  <a:schemeClr val="tx1">
                    <a:lumMod val="75000"/>
                    <a:lumOff val="25000"/>
                  </a:schemeClr>
                </a:solidFill>
                <a:latin typeface="Calibri"/>
                <a:cs typeface="Calibri"/>
              </a:rPr>
              <a:t>Bayazıt bu yaşta evlendirilmemiş </a:t>
            </a:r>
            <a:r>
              <a:rPr lang="tr-TR" sz="1800" dirty="0" smtClean="0">
                <a:solidFill>
                  <a:schemeClr val="tx1">
                    <a:lumMod val="75000"/>
                    <a:lumOff val="25000"/>
                  </a:schemeClr>
                </a:solidFill>
                <a:latin typeface="Calibri"/>
                <a:cs typeface="Calibri"/>
              </a:rPr>
              <a:t>olsaydı </a:t>
            </a:r>
            <a:r>
              <a:rPr lang="tr-TR" sz="1800" dirty="0">
                <a:solidFill>
                  <a:schemeClr val="tx1">
                    <a:lumMod val="75000"/>
                    <a:lumOff val="25000"/>
                  </a:schemeClr>
                </a:solidFill>
                <a:latin typeface="Calibri"/>
                <a:cs typeface="Calibri"/>
              </a:rPr>
              <a:t>nasıl bir hayatı olacaktı?</a:t>
            </a:r>
            <a:endParaRPr lang="en-US" sz="1800" dirty="0">
              <a:solidFill>
                <a:schemeClr val="tx1">
                  <a:lumMod val="75000"/>
                  <a:lumOff val="25000"/>
                </a:schemeClr>
              </a:solidFill>
              <a:latin typeface="Calibri"/>
              <a:cs typeface="Calibri"/>
            </a:endParaRPr>
          </a:p>
          <a:p>
            <a:pPr algn="l"/>
            <a:endParaRPr lang="en-US" sz="1800" dirty="0">
              <a:solidFill>
                <a:schemeClr val="tx1">
                  <a:lumMod val="75000"/>
                  <a:lumOff val="25000"/>
                </a:schemeClr>
              </a:solidFill>
              <a:latin typeface="Calibri"/>
              <a:cs typeface="Calibri"/>
            </a:endParaRPr>
          </a:p>
        </p:txBody>
      </p:sp>
    </p:spTree>
    <p:extLst>
      <p:ext uri="{BB962C8B-B14F-4D97-AF65-F5344CB8AC3E}">
        <p14:creationId xmlns:p14="http://schemas.microsoft.com/office/powerpoint/2010/main" val="1825372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sebep ve sonuclar-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1"/>
          <p:cNvSpPr>
            <a:spLocks noGrp="1"/>
          </p:cNvSpPr>
          <p:nvPr>
            <p:ph type="ctrTitle"/>
          </p:nvPr>
        </p:nvSpPr>
        <p:spPr>
          <a:xfrm>
            <a:off x="685800" y="731398"/>
            <a:ext cx="7772400" cy="444853"/>
          </a:xfrm>
        </p:spPr>
        <p:txBody>
          <a:bodyPr>
            <a:noAutofit/>
          </a:bodyPr>
          <a:lstStyle/>
          <a:p>
            <a:r>
              <a:rPr lang="en-US" sz="4000" b="1" dirty="0" smtClean="0">
                <a:solidFill>
                  <a:srgbClr val="139878"/>
                </a:solidFill>
              </a:rPr>
              <a:t> </a:t>
            </a:r>
            <a:endParaRPr lang="en-US" sz="4000" b="1" dirty="0">
              <a:solidFill>
                <a:srgbClr val="139878"/>
              </a:solidFill>
            </a:endParaRPr>
          </a:p>
        </p:txBody>
      </p:sp>
      <p:sp>
        <p:nvSpPr>
          <p:cNvPr id="4" name="Subtitle 2"/>
          <p:cNvSpPr>
            <a:spLocks noGrp="1"/>
          </p:cNvSpPr>
          <p:nvPr>
            <p:ph type="subTitle" idx="1"/>
          </p:nvPr>
        </p:nvSpPr>
        <p:spPr>
          <a:xfrm>
            <a:off x="256117" y="1751724"/>
            <a:ext cx="8528780" cy="1341895"/>
          </a:xfrm>
        </p:spPr>
        <p:txBody>
          <a:bodyPr>
            <a:noAutofit/>
          </a:bodyPr>
          <a:lstStyle/>
          <a:p>
            <a:pPr algn="l"/>
            <a:r>
              <a:rPr lang="tr-TR" sz="1800" i="1" dirty="0">
                <a:solidFill>
                  <a:schemeClr val="tx1">
                    <a:lumMod val="75000"/>
                    <a:lumOff val="25000"/>
                  </a:schemeClr>
                </a:solidFill>
                <a:latin typeface="Calibri"/>
                <a:cs typeface="Calibri"/>
              </a:rPr>
              <a:t>‘Eniştemin damatlığını giydirdiler. Damat tıraşına kadar yüzüme jilet değmemişti. İmam nikâhı kıydılar. Gerdek gecesi bir köşeye çekilmiş ağlıyordu. Ben de bir köşeye çekildim, ağlamaya başladım. Kardeş gibiydik. O yatakta, ben yerde yatardım. Evli olmasaydım belki üniversite okuyor olacaktım.’</a:t>
            </a:r>
            <a:endParaRPr lang="en-US" sz="1800" i="1" dirty="0">
              <a:solidFill>
                <a:schemeClr val="tx1">
                  <a:lumMod val="75000"/>
                  <a:lumOff val="25000"/>
                </a:schemeClr>
              </a:solidFill>
              <a:latin typeface="Calibri"/>
              <a:cs typeface="Calibri"/>
            </a:endParaRPr>
          </a:p>
          <a:p>
            <a:pPr algn="l"/>
            <a:endParaRPr lang="en-US" sz="1800" dirty="0">
              <a:solidFill>
                <a:schemeClr val="tx1">
                  <a:lumMod val="75000"/>
                  <a:lumOff val="25000"/>
                </a:schemeClr>
              </a:solidFill>
              <a:latin typeface="Calibri"/>
              <a:cs typeface="Calibri"/>
            </a:endParaRPr>
          </a:p>
        </p:txBody>
      </p:sp>
    </p:spTree>
    <p:extLst>
      <p:ext uri="{BB962C8B-B14F-4D97-AF65-F5344CB8AC3E}">
        <p14:creationId xmlns:p14="http://schemas.microsoft.com/office/powerpoint/2010/main" val="1557494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sebep ve sonuclar-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1"/>
          <p:cNvSpPr>
            <a:spLocks noGrp="1"/>
          </p:cNvSpPr>
          <p:nvPr>
            <p:ph type="ctrTitle"/>
          </p:nvPr>
        </p:nvSpPr>
        <p:spPr>
          <a:xfrm>
            <a:off x="685800" y="731398"/>
            <a:ext cx="7772400" cy="444853"/>
          </a:xfrm>
        </p:spPr>
        <p:txBody>
          <a:bodyPr>
            <a:noAutofit/>
          </a:bodyPr>
          <a:lstStyle/>
          <a:p>
            <a:r>
              <a:rPr lang="en-US" sz="4000" b="1" dirty="0" err="1" smtClean="0">
                <a:solidFill>
                  <a:srgbClr val="139878"/>
                </a:solidFill>
              </a:rPr>
              <a:t>Elif</a:t>
            </a:r>
            <a:endParaRPr lang="en-US" sz="4000" b="1" dirty="0">
              <a:solidFill>
                <a:srgbClr val="139878"/>
              </a:solidFill>
            </a:endParaRPr>
          </a:p>
        </p:txBody>
      </p:sp>
      <p:sp>
        <p:nvSpPr>
          <p:cNvPr id="4" name="Subtitle 2"/>
          <p:cNvSpPr>
            <a:spLocks noGrp="1"/>
          </p:cNvSpPr>
          <p:nvPr>
            <p:ph type="subTitle" idx="1"/>
          </p:nvPr>
        </p:nvSpPr>
        <p:spPr>
          <a:xfrm>
            <a:off x="256116" y="1445172"/>
            <a:ext cx="8677677" cy="1613411"/>
          </a:xfrm>
        </p:spPr>
        <p:txBody>
          <a:bodyPr>
            <a:noAutofit/>
          </a:bodyPr>
          <a:lstStyle/>
          <a:p>
            <a:pPr algn="l"/>
            <a:r>
              <a:rPr lang="tr-TR" sz="1800" dirty="0">
                <a:solidFill>
                  <a:schemeClr val="tx1">
                    <a:lumMod val="75000"/>
                    <a:lumOff val="25000"/>
                  </a:schemeClr>
                </a:solidFill>
                <a:latin typeface="Calibri"/>
                <a:cs typeface="Calibri"/>
              </a:rPr>
              <a:t>15 yaşındaki Elif, annesi ve 6 kardeşi ile Suriye’de Halep şehrinde yaşamaktadır. 2015 yılı Ağustos ayında teyzesinin oğlu ile evlendirilir. Daha sonra kocası ile birlikte Türkiye’ye gelerek Kayseri’de yaşamaya başlarlar. Ellerinde el yazısı ile yazılmış, karı kocanın ismi, başlık parasının miktarı ve şahitlik eden 2 kişinin imzası bulunan bir evlilik akdi vardır.</a:t>
            </a:r>
            <a:endParaRPr lang="en-US" sz="1800" dirty="0">
              <a:solidFill>
                <a:schemeClr val="tx1">
                  <a:lumMod val="75000"/>
                  <a:lumOff val="25000"/>
                </a:schemeClr>
              </a:solidFill>
              <a:latin typeface="Calibri"/>
              <a:cs typeface="Calibri"/>
            </a:endParaRPr>
          </a:p>
          <a:p>
            <a:pPr algn="l"/>
            <a:r>
              <a:rPr lang="tr-TR" sz="1800" dirty="0">
                <a:solidFill>
                  <a:schemeClr val="tx1">
                    <a:lumMod val="75000"/>
                    <a:lumOff val="25000"/>
                  </a:schemeClr>
                </a:solidFill>
                <a:latin typeface="Calibri"/>
                <a:cs typeface="Calibri"/>
              </a:rPr>
              <a:t> </a:t>
            </a:r>
            <a:endParaRPr lang="en-US" sz="1800" dirty="0">
              <a:solidFill>
                <a:schemeClr val="tx1">
                  <a:lumMod val="75000"/>
                  <a:lumOff val="25000"/>
                </a:schemeClr>
              </a:solidFill>
              <a:latin typeface="Calibri"/>
              <a:cs typeface="Calibri"/>
            </a:endParaRPr>
          </a:p>
          <a:p>
            <a:pPr marL="457200" lvl="0" indent="-457200" algn="l">
              <a:buFont typeface="+mj-lt"/>
              <a:buAutoNum type="arabicPeriod"/>
            </a:pPr>
            <a:r>
              <a:rPr lang="tr-TR" sz="1800" dirty="0">
                <a:solidFill>
                  <a:schemeClr val="tx1">
                    <a:lumMod val="75000"/>
                    <a:lumOff val="25000"/>
                  </a:schemeClr>
                </a:solidFill>
                <a:latin typeface="Calibri"/>
                <a:cs typeface="Calibri"/>
              </a:rPr>
              <a:t>Elif sizce neden evlenmiş / evlendirilmiş olabilir?</a:t>
            </a:r>
            <a:endParaRPr lang="en-US" sz="1800" dirty="0">
              <a:solidFill>
                <a:schemeClr val="tx1">
                  <a:lumMod val="75000"/>
                  <a:lumOff val="25000"/>
                </a:schemeClr>
              </a:solidFill>
              <a:latin typeface="Calibri"/>
              <a:cs typeface="Calibri"/>
            </a:endParaRPr>
          </a:p>
          <a:p>
            <a:pPr marL="457200" lvl="0" indent="-457200" algn="l">
              <a:buFont typeface="+mj-lt"/>
              <a:buAutoNum type="arabicPeriod"/>
            </a:pPr>
            <a:r>
              <a:rPr lang="tr-TR" sz="1800" dirty="0">
                <a:solidFill>
                  <a:schemeClr val="tx1">
                    <a:lumMod val="75000"/>
                    <a:lumOff val="25000"/>
                  </a:schemeClr>
                </a:solidFill>
                <a:latin typeface="Calibri"/>
                <a:cs typeface="Calibri"/>
              </a:rPr>
              <a:t>Elif’i bundan sonra nasıl bir hayat bekliyor? 5 yıl sonra, 10 yıl sonra, 20 yıl sonra hayatı nasıl olacak?</a:t>
            </a:r>
            <a:endParaRPr lang="en-US" sz="1800" dirty="0">
              <a:solidFill>
                <a:schemeClr val="tx1">
                  <a:lumMod val="75000"/>
                  <a:lumOff val="25000"/>
                </a:schemeClr>
              </a:solidFill>
              <a:latin typeface="Calibri"/>
              <a:cs typeface="Calibri"/>
            </a:endParaRPr>
          </a:p>
          <a:p>
            <a:pPr marL="457200" lvl="0" indent="-457200" algn="l">
              <a:buFont typeface="+mj-lt"/>
              <a:buAutoNum type="arabicPeriod"/>
            </a:pPr>
            <a:r>
              <a:rPr lang="tr-TR" sz="1800" dirty="0">
                <a:solidFill>
                  <a:schemeClr val="tx1">
                    <a:lumMod val="75000"/>
                    <a:lumOff val="25000"/>
                  </a:schemeClr>
                </a:solidFill>
                <a:latin typeface="Calibri"/>
                <a:cs typeface="Calibri"/>
              </a:rPr>
              <a:t>Elif ve teyzesinin oğlu 18 yaşından küçük evlendirilmemiş olsalardı nasıl bir hayatları olacaktı?</a:t>
            </a:r>
            <a:endParaRPr lang="en-US" sz="1800" dirty="0">
              <a:solidFill>
                <a:schemeClr val="tx1">
                  <a:lumMod val="75000"/>
                  <a:lumOff val="25000"/>
                </a:schemeClr>
              </a:solidFill>
              <a:latin typeface="Calibri"/>
              <a:cs typeface="Calibri"/>
            </a:endParaRPr>
          </a:p>
          <a:p>
            <a:pPr algn="l"/>
            <a:endParaRPr lang="en-US" sz="1800" dirty="0">
              <a:solidFill>
                <a:schemeClr val="tx1">
                  <a:lumMod val="75000"/>
                  <a:lumOff val="25000"/>
                </a:schemeClr>
              </a:solidFill>
              <a:latin typeface="Calibri"/>
              <a:cs typeface="Calibri"/>
            </a:endParaRPr>
          </a:p>
        </p:txBody>
      </p:sp>
    </p:spTree>
    <p:extLst>
      <p:ext uri="{BB962C8B-B14F-4D97-AF65-F5344CB8AC3E}">
        <p14:creationId xmlns:p14="http://schemas.microsoft.com/office/powerpoint/2010/main" val="41774202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2576</TotalTime>
  <Words>1711</Words>
  <Application>Microsoft Office PowerPoint</Application>
  <PresentationFormat>On-screen Show (4:3)</PresentationFormat>
  <Paragraphs>150</Paragraphs>
  <Slides>23</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MS Mincho</vt:lpstr>
      <vt:lpstr>Arial</vt:lpstr>
      <vt:lpstr>Calibri</vt:lpstr>
      <vt:lpstr>Times New Roman</vt:lpstr>
      <vt:lpstr>Office Theme</vt:lpstr>
      <vt:lpstr>PowerPoint Presentation</vt:lpstr>
      <vt:lpstr>PowerPoint Presentation</vt:lpstr>
      <vt:lpstr>Aliye</vt:lpstr>
      <vt:lpstr> </vt:lpstr>
      <vt:lpstr>Selma</vt:lpstr>
      <vt:lpstr> </vt:lpstr>
      <vt:lpstr>Bayazıt</vt:lpstr>
      <vt:lpstr> </vt:lpstr>
      <vt:lpstr>Elif</vt:lpstr>
      <vt:lpstr> </vt:lpstr>
      <vt:lpstr>Leyla</vt:lpstr>
      <vt:lpstr> </vt:lpstr>
      <vt:lpstr>Ayşe</vt:lpstr>
      <vt:lpstr> </vt:lpstr>
      <vt:lpstr>Çocuk Evliliklerinin Sebepleri 1</vt:lpstr>
      <vt:lpstr>Çocuk Evliliklerinin Sebepleri 2</vt:lpstr>
      <vt:lpstr>Çocuk Evliliklerinin Sebepleri 3</vt:lpstr>
      <vt:lpstr>Çocuk Evliliklerinin Sebepleri 4</vt:lpstr>
      <vt:lpstr>Çocuk Evliliklerinin Sebepleri 5</vt:lpstr>
      <vt:lpstr>Çocuk evliliklerinin çocuk, aile, toplum ve yeni nesiller üzerindeki etkileri:</vt:lpstr>
      <vt:lpstr>PowerPoint Presentation</vt:lpstr>
      <vt:lpstr>Çocuk evliliklerinin çocuk, aile, toplum ve yeni nesiller üzerindeki etkileri:</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MacBook</dc:creator>
  <cp:lastModifiedBy>Pinar Oktem</cp:lastModifiedBy>
  <cp:revision>31</cp:revision>
  <dcterms:created xsi:type="dcterms:W3CDTF">2016-08-22T02:55:28Z</dcterms:created>
  <dcterms:modified xsi:type="dcterms:W3CDTF">2016-12-28T13:52:43Z</dcterms:modified>
</cp:coreProperties>
</file>